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1045" r:id="rId2"/>
    <p:sldId id="1047" r:id="rId3"/>
    <p:sldId id="1048" r:id="rId4"/>
    <p:sldId id="1049" r:id="rId5"/>
    <p:sldId id="1050" r:id="rId6"/>
    <p:sldId id="1051" r:id="rId7"/>
    <p:sldId id="1052" r:id="rId8"/>
    <p:sldId id="1053" r:id="rId9"/>
    <p:sldId id="1054" r:id="rId10"/>
    <p:sldId id="1055" r:id="rId11"/>
    <p:sldId id="1056" r:id="rId12"/>
    <p:sldId id="1057" r:id="rId13"/>
    <p:sldId id="1058" r:id="rId14"/>
    <p:sldId id="1060" r:id="rId15"/>
    <p:sldId id="1059" r:id="rId16"/>
    <p:sldId id="1332" r:id="rId17"/>
    <p:sldId id="1333" r:id="rId18"/>
    <p:sldId id="1334" r:id="rId19"/>
    <p:sldId id="282" r:id="rId20"/>
    <p:sldId id="283" r:id="rId21"/>
    <p:sldId id="284" r:id="rId22"/>
    <p:sldId id="285" r:id="rId23"/>
    <p:sldId id="1358" r:id="rId24"/>
    <p:sldId id="1359" r:id="rId25"/>
    <p:sldId id="1360" r:id="rId26"/>
    <p:sldId id="1361" r:id="rId27"/>
    <p:sldId id="1362" r:id="rId28"/>
    <p:sldId id="1061" r:id="rId29"/>
    <p:sldId id="1291" r:id="rId30"/>
    <p:sldId id="1292" r:id="rId31"/>
    <p:sldId id="1293" r:id="rId32"/>
    <p:sldId id="1294" r:id="rId33"/>
    <p:sldId id="1295" r:id="rId34"/>
    <p:sldId id="1296" r:id="rId35"/>
    <p:sldId id="1298" r:id="rId36"/>
    <p:sldId id="1297" r:id="rId37"/>
    <p:sldId id="1347" r:id="rId38"/>
    <p:sldId id="1348" r:id="rId39"/>
    <p:sldId id="1349" r:id="rId40"/>
    <p:sldId id="1342" r:id="rId41"/>
    <p:sldId id="1343" r:id="rId42"/>
    <p:sldId id="1344" r:id="rId43"/>
    <p:sldId id="1345" r:id="rId44"/>
    <p:sldId id="1299" r:id="rId45"/>
    <p:sldId id="1346" r:id="rId46"/>
    <p:sldId id="1065" r:id="rId47"/>
    <p:sldId id="1350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94660"/>
  </p:normalViewPr>
  <p:slideViewPr>
    <p:cSldViewPr snapToGrid="0">
      <p:cViewPr varScale="1">
        <p:scale>
          <a:sx n="85" d="100"/>
          <a:sy n="85" d="100"/>
        </p:scale>
        <p:origin x="306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F0C2D5-8CFF-4EEB-8B74-F2ED203623FC}" type="datetimeFigureOut">
              <a:rPr lang="en-HK" smtClean="0"/>
              <a:t>19/3/2025</a:t>
            </a:fld>
            <a:endParaRPr lang="en-H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A4CA9-EF28-4DA6-9713-5BF911945A3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585448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800" b="1" i="0" u="none" strike="noStrike" baseline="0" dirty="0">
                <a:latin typeface="Eurostile-BoldCondensed"/>
              </a:rPr>
              <a:t>IDENTIFY and SET UP: </a:t>
            </a:r>
            <a:r>
              <a:rPr lang="en-US" altLang="zh-CN" sz="1800" b="0" i="0" u="none" strike="noStrike" baseline="0" dirty="0">
                <a:latin typeface="Times-Roman"/>
              </a:rPr>
              <a:t>The crate is in equilibrium both when it is</a:t>
            </a:r>
          </a:p>
          <a:p>
            <a:pPr algn="l"/>
            <a:r>
              <a:rPr lang="en-US" altLang="zh-CN" sz="1800" b="0" i="0" u="none" strike="noStrike" baseline="0" dirty="0">
                <a:latin typeface="Times-Roman"/>
              </a:rPr>
              <a:t>at rest and when it is moving with constant velocity, so we use</a:t>
            </a:r>
          </a:p>
          <a:p>
            <a:pPr algn="l"/>
            <a:r>
              <a:rPr lang="en-US" altLang="zh-CN" sz="1800" b="0" i="0" u="none" strike="noStrike" baseline="0" dirty="0">
                <a:latin typeface="Times-Roman"/>
              </a:rPr>
              <a:t>Newton’s first law, as expressed by </a:t>
            </a:r>
            <a:r>
              <a:rPr lang="en-US" altLang="zh-CN" sz="1800" b="0" i="0" u="none" strike="noStrike" baseline="0" dirty="0" err="1">
                <a:latin typeface="Times-Roman"/>
              </a:rPr>
              <a:t>Eqs</a:t>
            </a:r>
            <a:r>
              <a:rPr lang="en-US" altLang="zh-CN" sz="1800" b="0" i="0" u="none" strike="noStrike" baseline="0" dirty="0">
                <a:latin typeface="Times-Roman"/>
              </a:rPr>
              <a:t>. (5.2). We use </a:t>
            </a:r>
            <a:r>
              <a:rPr lang="en-US" altLang="zh-CN" sz="1800" b="0" i="0" u="none" strike="noStrike" baseline="0" dirty="0" err="1">
                <a:latin typeface="Times-Roman"/>
              </a:rPr>
              <a:t>Eqs</a:t>
            </a:r>
            <a:r>
              <a:rPr lang="en-US" altLang="zh-CN" sz="1800" b="0" i="0" u="none" strike="noStrike" baseline="0" dirty="0">
                <a:latin typeface="Times-Roman"/>
              </a:rPr>
              <a:t>. (5.5)</a:t>
            </a:r>
          </a:p>
          <a:p>
            <a:pPr algn="l"/>
            <a:r>
              <a:rPr lang="en-US" altLang="zh-CN" sz="1800" b="0" i="0" u="none" strike="noStrike" baseline="0" dirty="0">
                <a:latin typeface="Times-Roman"/>
              </a:rPr>
              <a:t>and (5.6) to find the target variables and</a:t>
            </a:r>
          </a:p>
          <a:p>
            <a:pPr algn="l"/>
            <a:r>
              <a:rPr lang="en-US" altLang="zh-CN" sz="1800" b="0" i="0" u="none" strike="noStrike" baseline="0" dirty="0">
                <a:latin typeface="Times-Roman"/>
              </a:rPr>
              <a:t>Figures 5.20a and 5.20b show our sketch and free-body</a:t>
            </a:r>
          </a:p>
          <a:p>
            <a:pPr algn="l"/>
            <a:r>
              <a:rPr lang="en-US" altLang="zh-CN" sz="1800" b="0" i="0" u="none" strike="noStrike" baseline="0" dirty="0">
                <a:latin typeface="Times-Roman"/>
              </a:rPr>
              <a:t>diagram for the instant just before the crate starts to move,</a:t>
            </a:r>
          </a:p>
          <a:p>
            <a:pPr algn="l"/>
            <a:r>
              <a:rPr lang="en-US" altLang="zh-CN" sz="1800" b="0" i="0" u="none" strike="noStrike" baseline="0" dirty="0">
                <a:latin typeface="Times-Roman"/>
              </a:rPr>
              <a:t>when the static friction force has its maximum possible value</a:t>
            </a:r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E4D6D-5478-174D-B486-0038B9B893B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130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E4D6D-5478-174D-B486-0038B9B893B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075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E4D6D-5478-174D-B486-0038B9B893B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006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E4D6D-5478-174D-B486-0038B9B893B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227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E4D6D-5478-174D-B486-0038B9B893B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836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E4D6D-5478-174D-B486-0038B9B893B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0818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E4D6D-5478-174D-B486-0038B9B893B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73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E4D6D-5478-174D-B486-0038B9B893B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0749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E4D6D-5478-174D-B486-0038B9B893B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4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800" b="1" i="0" u="none" strike="noStrike" baseline="0" dirty="0">
                <a:latin typeface="Eurostile-BoldCondensed"/>
              </a:rPr>
              <a:t>IDENTIFY and SET UP: </a:t>
            </a:r>
            <a:r>
              <a:rPr lang="en-US" altLang="zh-CN" sz="1800" b="0" i="0" u="none" strike="noStrike" baseline="0" dirty="0">
                <a:latin typeface="Times-Roman"/>
              </a:rPr>
              <a:t>The crate is in equilibrium both when it is</a:t>
            </a:r>
          </a:p>
          <a:p>
            <a:pPr algn="l"/>
            <a:r>
              <a:rPr lang="en-US" altLang="zh-CN" sz="1800" b="0" i="0" u="none" strike="noStrike" baseline="0" dirty="0">
                <a:latin typeface="Times-Roman"/>
              </a:rPr>
              <a:t>at rest and when it is moving with constant velocity, so we use</a:t>
            </a:r>
          </a:p>
          <a:p>
            <a:pPr algn="l"/>
            <a:r>
              <a:rPr lang="en-US" altLang="zh-CN" sz="1800" b="0" i="0" u="none" strike="noStrike" baseline="0" dirty="0">
                <a:latin typeface="Times-Roman"/>
              </a:rPr>
              <a:t>Newton’s first law, as expressed by </a:t>
            </a:r>
            <a:r>
              <a:rPr lang="en-US" altLang="zh-CN" sz="1800" b="0" i="0" u="none" strike="noStrike" baseline="0" dirty="0" err="1">
                <a:latin typeface="Times-Roman"/>
              </a:rPr>
              <a:t>Eqs</a:t>
            </a:r>
            <a:r>
              <a:rPr lang="en-US" altLang="zh-CN" sz="1800" b="0" i="0" u="none" strike="noStrike" baseline="0" dirty="0">
                <a:latin typeface="Times-Roman"/>
              </a:rPr>
              <a:t>. (5.2). We use </a:t>
            </a:r>
            <a:r>
              <a:rPr lang="en-US" altLang="zh-CN" sz="1800" b="0" i="0" u="none" strike="noStrike" baseline="0" dirty="0" err="1">
                <a:latin typeface="Times-Roman"/>
              </a:rPr>
              <a:t>Eqs</a:t>
            </a:r>
            <a:r>
              <a:rPr lang="en-US" altLang="zh-CN" sz="1800" b="0" i="0" u="none" strike="noStrike" baseline="0" dirty="0">
                <a:latin typeface="Times-Roman"/>
              </a:rPr>
              <a:t>. (5.5)</a:t>
            </a:r>
          </a:p>
          <a:p>
            <a:pPr algn="l"/>
            <a:r>
              <a:rPr lang="en-US" altLang="zh-CN" sz="1800" b="0" i="0" u="none" strike="noStrike" baseline="0" dirty="0">
                <a:latin typeface="Times-Roman"/>
              </a:rPr>
              <a:t>and (5.6) to find the target variables and</a:t>
            </a:r>
          </a:p>
          <a:p>
            <a:pPr algn="l"/>
            <a:r>
              <a:rPr lang="en-US" altLang="zh-CN" sz="1800" b="0" i="0" u="none" strike="noStrike" baseline="0" dirty="0">
                <a:latin typeface="Times-Roman"/>
              </a:rPr>
              <a:t>Figures 5.20a and 5.20b show our sketch and free-body</a:t>
            </a:r>
          </a:p>
          <a:p>
            <a:pPr algn="l"/>
            <a:r>
              <a:rPr lang="en-US" altLang="zh-CN" sz="1800" b="0" i="0" u="none" strike="noStrike" baseline="0" dirty="0">
                <a:latin typeface="Times-Roman"/>
              </a:rPr>
              <a:t>diagram for the instant just before the crate starts to move,</a:t>
            </a:r>
          </a:p>
          <a:p>
            <a:pPr algn="l"/>
            <a:r>
              <a:rPr lang="en-US" altLang="zh-CN" sz="1800" b="0" i="0" u="none" strike="noStrike" baseline="0" dirty="0">
                <a:latin typeface="Times-Roman"/>
              </a:rPr>
              <a:t>when the static friction force has its maximum possible value</a:t>
            </a:r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E4D6D-5478-174D-B486-0038B9B893B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139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800" b="1" i="0" u="none" strike="noStrike" baseline="0" dirty="0">
                <a:latin typeface="Eurostile-BoldCondensed"/>
              </a:rPr>
              <a:t>IDENTIFY and SET UP: </a:t>
            </a:r>
            <a:r>
              <a:rPr lang="en-US" altLang="zh-CN" sz="1800" b="0" i="0" u="none" strike="noStrike" baseline="0" dirty="0">
                <a:latin typeface="Times-Roman"/>
              </a:rPr>
              <a:t>The crate is in equilibrium both when it is</a:t>
            </a:r>
          </a:p>
          <a:p>
            <a:pPr algn="l"/>
            <a:r>
              <a:rPr lang="en-US" altLang="zh-CN" sz="1800" b="0" i="0" u="none" strike="noStrike" baseline="0" dirty="0">
                <a:latin typeface="Times-Roman"/>
              </a:rPr>
              <a:t>at rest and when it is moving with constant velocity, so we use</a:t>
            </a:r>
          </a:p>
          <a:p>
            <a:pPr algn="l"/>
            <a:r>
              <a:rPr lang="en-US" altLang="zh-CN" sz="1800" b="0" i="0" u="none" strike="noStrike" baseline="0" dirty="0">
                <a:latin typeface="Times-Roman"/>
              </a:rPr>
              <a:t>Newton’s first law, as expressed by </a:t>
            </a:r>
            <a:r>
              <a:rPr lang="en-US" altLang="zh-CN" sz="1800" b="0" i="0" u="none" strike="noStrike" baseline="0" dirty="0" err="1">
                <a:latin typeface="Times-Roman"/>
              </a:rPr>
              <a:t>Eqs</a:t>
            </a:r>
            <a:r>
              <a:rPr lang="en-US" altLang="zh-CN" sz="1800" b="0" i="0" u="none" strike="noStrike" baseline="0" dirty="0">
                <a:latin typeface="Times-Roman"/>
              </a:rPr>
              <a:t>. (5.2). We use </a:t>
            </a:r>
            <a:r>
              <a:rPr lang="en-US" altLang="zh-CN" sz="1800" b="0" i="0" u="none" strike="noStrike" baseline="0" dirty="0" err="1">
                <a:latin typeface="Times-Roman"/>
              </a:rPr>
              <a:t>Eqs</a:t>
            </a:r>
            <a:r>
              <a:rPr lang="en-US" altLang="zh-CN" sz="1800" b="0" i="0" u="none" strike="noStrike" baseline="0" dirty="0">
                <a:latin typeface="Times-Roman"/>
              </a:rPr>
              <a:t>. (5.5)</a:t>
            </a:r>
          </a:p>
          <a:p>
            <a:pPr algn="l"/>
            <a:r>
              <a:rPr lang="en-US" altLang="zh-CN" sz="1800" b="0" i="0" u="none" strike="noStrike" baseline="0" dirty="0">
                <a:latin typeface="Times-Roman"/>
              </a:rPr>
              <a:t>and (5.6) to find the target variables and</a:t>
            </a:r>
          </a:p>
          <a:p>
            <a:pPr algn="l"/>
            <a:r>
              <a:rPr lang="en-US" altLang="zh-CN" sz="1800" b="0" i="0" u="none" strike="noStrike" baseline="0" dirty="0">
                <a:latin typeface="Times-Roman"/>
              </a:rPr>
              <a:t>Figures 5.20a and 5.20b show our sketch and free-body</a:t>
            </a:r>
          </a:p>
          <a:p>
            <a:pPr algn="l"/>
            <a:r>
              <a:rPr lang="en-US" altLang="zh-CN" sz="1800" b="0" i="0" u="none" strike="noStrike" baseline="0" dirty="0">
                <a:latin typeface="Times-Roman"/>
              </a:rPr>
              <a:t>diagram for the instant just before the crate starts to move,</a:t>
            </a:r>
          </a:p>
          <a:p>
            <a:pPr algn="l"/>
            <a:r>
              <a:rPr lang="en-US" altLang="zh-CN" sz="1800" b="0" i="0" u="none" strike="noStrike" baseline="0" dirty="0">
                <a:latin typeface="Times-Roman"/>
              </a:rPr>
              <a:t>when the static friction force has its maximum possible value</a:t>
            </a:r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E4D6D-5478-174D-B486-0038B9B893B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771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E4D6D-5478-174D-B486-0038B9B893B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892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E4D6D-5478-174D-B486-0038B9B893B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6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E4D6D-5478-174D-B486-0038B9B893B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327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E4D6D-5478-174D-B486-0038B9B893B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333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E4D6D-5478-174D-B486-0038B9B893B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054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E4D6D-5478-174D-B486-0038B9B893B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84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A5EB-61AB-64CE-CA9B-979FAEF70D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C6B675-B09E-D312-D253-EA5A2B6DE7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B1895-BC5B-3942-1327-A68280971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B831F-599A-4A78-ABAB-D48F609F0FB9}" type="datetimeFigureOut">
              <a:rPr lang="en-HK" smtClean="0"/>
              <a:t>19/3/2025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AAB85-5B6D-EBCE-69EA-E92A90406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DD1B7-9BE7-1470-92CD-15A8E363F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7509-A6A3-4A1E-8B53-5AD47AE822EC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231672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10B01-647B-B30A-0DB8-78548E2C9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1C8DA0-2D4E-F176-828D-913DF29F5F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DC90F-0AB6-C6E9-3F00-5E800D3B6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B831F-599A-4A78-ABAB-D48F609F0FB9}" type="datetimeFigureOut">
              <a:rPr lang="en-HK" smtClean="0"/>
              <a:t>19/3/2025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4AC09-7EE7-D75F-7AC2-3B4B27A7A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6A703-0C4F-821A-2173-6061830FA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7509-A6A3-4A1E-8B53-5AD47AE822EC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554885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75EBDF-41D8-0126-94B7-24E95935C5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9AB0B8-7794-925A-2487-CB263F3934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4E3AD-3B72-82BF-BA0B-60DB05AFE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B831F-599A-4A78-ABAB-D48F609F0FB9}" type="datetimeFigureOut">
              <a:rPr lang="en-HK" smtClean="0"/>
              <a:t>19/3/2025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B9BD0-E682-F41C-C5AC-1796043B4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6996E-08B1-9655-9467-6F43063F5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7509-A6A3-4A1E-8B53-5AD47AE822EC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75911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22238"/>
            <a:ext cx="100584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719264"/>
            <a:ext cx="10972800" cy="21288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4000501"/>
            <a:ext cx="10972800" cy="2130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0B5499-96C2-4FAD-DF7F-D6D2AF4A705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HK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2153F9-1E89-0569-746B-762CC923FD5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H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B26194-1EF1-3D8B-2270-C4F84831B0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EB5C18-FCDD-47A8-9DBF-858A3649FF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4960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488FE-99B2-C2CF-A59C-D292E3F17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625D9-68A5-D31B-EA7B-23673B2C8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1C50E-B81E-128B-ED6A-4B4E3E66A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B831F-599A-4A78-ABAB-D48F609F0FB9}" type="datetimeFigureOut">
              <a:rPr lang="en-HK" smtClean="0"/>
              <a:t>19/3/2025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135F8-AE27-E3E8-0C51-981FB42A5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56FE6-CB55-D948-AEDC-EF9514E87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7509-A6A3-4A1E-8B53-5AD47AE822EC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58701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5B880-9762-27CF-2791-7719B0F41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3460C4-3819-E2A7-89D4-C66A5FDF37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03AF0-51B9-0E4C-7C21-4A69455FA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B831F-599A-4A78-ABAB-D48F609F0FB9}" type="datetimeFigureOut">
              <a:rPr lang="en-HK" smtClean="0"/>
              <a:t>19/3/2025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DA526-8C32-B851-4962-EA6063F88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802BE-085F-DA80-F17E-4CC870E2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7509-A6A3-4A1E-8B53-5AD47AE822EC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484040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411FB-08EC-74B5-F1C4-6B4916B04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E0C63-9516-08AA-9A9C-4E127786C0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22BBD2-7EA8-2BB8-4468-D0D23BAA88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44F637-C7E3-05CF-C630-6509F53E9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B831F-599A-4A78-ABAB-D48F609F0FB9}" type="datetimeFigureOut">
              <a:rPr lang="en-HK" smtClean="0"/>
              <a:t>19/3/2025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1C54B7-78C6-91DD-2D49-CC7D370A5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BA095-CCC4-497F-8C78-62FE9A416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7509-A6A3-4A1E-8B53-5AD47AE822EC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171597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A64BC-5CDF-9647-0059-F32AC9982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FC306C-F11F-F24C-1167-EF5A655B84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F35AB8-D54B-DDB8-2148-F58D20007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CDBD44-3676-2090-C234-8C49D986EE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69F18D-FF2D-2409-C1DE-641C889224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907241-9562-A74A-3270-86AC95795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B831F-599A-4A78-ABAB-D48F609F0FB9}" type="datetimeFigureOut">
              <a:rPr lang="en-HK" smtClean="0"/>
              <a:t>19/3/2025</a:t>
            </a:fld>
            <a:endParaRPr lang="en-H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CA269F-3696-98FD-6F9B-73D00BB34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8B185B-46BF-B41B-D8D7-7D4189D35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7509-A6A3-4A1E-8B53-5AD47AE822EC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013047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8E122-8BA8-735F-7A44-583EC3E47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BFB7DA-BE18-D2AE-2935-40DF5CA48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B831F-599A-4A78-ABAB-D48F609F0FB9}" type="datetimeFigureOut">
              <a:rPr lang="en-HK" smtClean="0"/>
              <a:t>19/3/2025</a:t>
            </a:fld>
            <a:endParaRPr lang="en-H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64EEFB-E589-7958-E062-586F1BF4A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B5FEF6-8541-698F-4C48-913016EE3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7509-A6A3-4A1E-8B53-5AD47AE822EC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088199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4CBA4B-6974-9761-20A1-AEBF06026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B831F-599A-4A78-ABAB-D48F609F0FB9}" type="datetimeFigureOut">
              <a:rPr lang="en-HK" smtClean="0"/>
              <a:t>19/3/2025</a:t>
            </a:fld>
            <a:endParaRPr lang="en-H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9E4197-CFD1-CF9F-079C-3AEBA2E3C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BA6E5-EA06-0F3E-0494-6F15E6287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7509-A6A3-4A1E-8B53-5AD47AE822EC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489116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01268-28D8-43CF-BFF9-242D41BE0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19373-5CB8-EA3D-AC69-46C9DDC00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3FFDBE-4F41-8AD6-6E81-6C3162AF31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B0AE4C-E0C8-AA76-87BF-8266E2567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B831F-599A-4A78-ABAB-D48F609F0FB9}" type="datetimeFigureOut">
              <a:rPr lang="en-HK" smtClean="0"/>
              <a:t>19/3/2025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1F9DB-564B-0EE9-1566-40E5C2602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0C1CFA-9AA8-E7EF-447D-4983EA370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7509-A6A3-4A1E-8B53-5AD47AE822EC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35902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85A4B-7D50-63A0-A272-C474E964F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67695C-860E-1596-544A-6B461930E0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6C0A98-7840-8C90-2D9A-7636BFB40E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D7ADEE-5849-852D-81CF-343F63B2F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B831F-599A-4A78-ABAB-D48F609F0FB9}" type="datetimeFigureOut">
              <a:rPr lang="en-HK" smtClean="0"/>
              <a:t>19/3/2025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5D1CD5-8EDA-748F-D811-6F6526266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688F32-2B03-CEE7-24F4-DF418C31B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7509-A6A3-4A1E-8B53-5AD47AE822EC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835091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A979BD-C63E-CCF9-E8AA-2984B269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4AED8-9BD6-BC9A-28BB-2A67C7303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713DA-4595-711C-976E-D5BE0CD755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2B831F-599A-4A78-ABAB-D48F609F0FB9}" type="datetimeFigureOut">
              <a:rPr lang="en-HK" smtClean="0"/>
              <a:t>19/3/2025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E9480-A75F-A29F-5557-A0F1A87D0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D36A2-3C6E-F815-ADF6-1FD08957E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17509-A6A3-4A1E-8B53-5AD47AE822EC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44993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9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6.wmf"/><Relationship Id="rId17" Type="http://schemas.openxmlformats.org/officeDocument/2006/relationships/oleObject" Target="../embeddings/oleObject8.bin"/><Relationship Id="rId2" Type="http://schemas.openxmlformats.org/officeDocument/2006/relationships/image" Target="../media/image1.png"/><Relationship Id="rId16" Type="http://schemas.openxmlformats.org/officeDocument/2006/relationships/image" Target="../media/image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5.wmf"/><Relationship Id="rId4" Type="http://schemas.openxmlformats.org/officeDocument/2006/relationships/image" Target="../media/image2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7.w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60.emf"/><Relationship Id="rId7" Type="http://schemas.openxmlformats.org/officeDocument/2006/relationships/image" Target="../media/image62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61.emf"/><Relationship Id="rId10" Type="http://schemas.openxmlformats.org/officeDocument/2006/relationships/image" Target="../media/image64.jpeg"/><Relationship Id="rId4" Type="http://schemas.openxmlformats.org/officeDocument/2006/relationships/oleObject" Target="../embeddings/oleObject12.bin"/><Relationship Id="rId9" Type="http://schemas.openxmlformats.org/officeDocument/2006/relationships/image" Target="../media/image6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8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7.png"/><Relationship Id="rId18" Type="http://schemas.openxmlformats.org/officeDocument/2006/relationships/image" Target="../media/image122.png"/><Relationship Id="rId3" Type="http://schemas.openxmlformats.org/officeDocument/2006/relationships/image" Target="../media/image116.png"/><Relationship Id="rId7" Type="http://schemas.openxmlformats.org/officeDocument/2006/relationships/image" Target="../media/image109.png"/><Relationship Id="rId12" Type="http://schemas.openxmlformats.org/officeDocument/2006/relationships/image" Target="../media/image115.png"/><Relationship Id="rId17" Type="http://schemas.openxmlformats.org/officeDocument/2006/relationships/image" Target="../media/image12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20.png"/><Relationship Id="rId20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4.png"/><Relationship Id="rId5" Type="http://schemas.openxmlformats.org/officeDocument/2006/relationships/image" Target="../media/image107.png"/><Relationship Id="rId15" Type="http://schemas.openxmlformats.org/officeDocument/2006/relationships/image" Target="../media/image119.png"/><Relationship Id="rId10" Type="http://schemas.openxmlformats.org/officeDocument/2006/relationships/image" Target="../media/image113.png"/><Relationship Id="rId19" Type="http://schemas.openxmlformats.org/officeDocument/2006/relationships/image" Target="../media/image123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25.png"/><Relationship Id="rId7" Type="http://schemas.openxmlformats.org/officeDocument/2006/relationships/image" Target="../media/image109.png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4.png"/><Relationship Id="rId5" Type="http://schemas.openxmlformats.org/officeDocument/2006/relationships/image" Target="../media/image107.png"/><Relationship Id="rId10" Type="http://schemas.openxmlformats.org/officeDocument/2006/relationships/image" Target="../media/image113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26.png"/><Relationship Id="rId7" Type="http://schemas.openxmlformats.org/officeDocument/2006/relationships/image" Target="../media/image109.png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4.png"/><Relationship Id="rId5" Type="http://schemas.openxmlformats.org/officeDocument/2006/relationships/image" Target="../media/image107.png"/><Relationship Id="rId10" Type="http://schemas.openxmlformats.org/officeDocument/2006/relationships/image" Target="../media/image113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2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Relationship Id="rId9" Type="http://schemas.openxmlformats.org/officeDocument/2006/relationships/image" Target="../media/image15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2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5.png"/><Relationship Id="rId4" Type="http://schemas.openxmlformats.org/officeDocument/2006/relationships/image" Target="../media/image143.png"/><Relationship Id="rId9" Type="http://schemas.openxmlformats.org/officeDocument/2006/relationships/image" Target="../media/image1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7.png"/><Relationship Id="rId4" Type="http://schemas.openxmlformats.org/officeDocument/2006/relationships/image" Target="../media/image1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68.png"/><Relationship Id="rId4" Type="http://schemas.openxmlformats.org/officeDocument/2006/relationships/image" Target="../media/image16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10" Type="http://schemas.openxmlformats.org/officeDocument/2006/relationships/image" Target="../media/image177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60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openxmlformats.org/officeDocument/2006/relationships/image" Target="../media/image187.png"/><Relationship Id="rId5" Type="http://schemas.openxmlformats.org/officeDocument/2006/relationships/image" Target="../media/image143.png"/><Relationship Id="rId10" Type="http://schemas.openxmlformats.org/officeDocument/2006/relationships/image" Target="../media/image186.png"/><Relationship Id="rId4" Type="http://schemas.openxmlformats.org/officeDocument/2006/relationships/image" Target="../media/image182.png"/><Relationship Id="rId9" Type="http://schemas.openxmlformats.org/officeDocument/2006/relationships/image" Target="../media/image18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33.png"/><Relationship Id="rId7" Type="http://schemas.openxmlformats.org/officeDocument/2006/relationships/image" Target="../media/image40.w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35.png"/><Relationship Id="rId4" Type="http://schemas.openxmlformats.org/officeDocument/2006/relationships/image" Target="../media/image39.png"/><Relationship Id="rId9" Type="http://schemas.openxmlformats.org/officeDocument/2006/relationships/image" Target="../media/image41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F07EA545-B9AF-F665-1DE3-334E061A4A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1327" y="-120218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 dirty="0"/>
              <a:t>Applying Newton</a:t>
            </a:r>
            <a:r>
              <a:rPr lang="ja-JP" altLang="en-US" dirty="0"/>
              <a:t>’</a:t>
            </a:r>
            <a:r>
              <a:rPr lang="en-US" altLang="ja-JP" dirty="0"/>
              <a:t>s 2</a:t>
            </a:r>
            <a:r>
              <a:rPr lang="en-US" altLang="ja-JP" baseline="30000" dirty="0"/>
              <a:t>nd</a:t>
            </a:r>
            <a:r>
              <a:rPr lang="en-US" altLang="ja-JP" dirty="0"/>
              <a:t> law:</a:t>
            </a:r>
            <a:endParaRPr lang="en-US" altLang="en-US" dirty="0"/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090918EE-5585-A167-DF47-A7486ED4CC8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50107" y="906463"/>
            <a:ext cx="8576526" cy="4438650"/>
          </a:xfrm>
        </p:spPr>
        <p:txBody>
          <a:bodyPr/>
          <a:lstStyle/>
          <a:p>
            <a:pPr marL="0" indent="0">
              <a:defRPr/>
            </a:pPr>
            <a:r>
              <a:rPr lang="en-US" dirty="0"/>
              <a:t>A man pulls a cargo box of mass 20 kg with an acceleration of 2 ms</a:t>
            </a:r>
            <a:r>
              <a:rPr lang="en-US" baseline="30000" dirty="0"/>
              <a:t>-2</a:t>
            </a:r>
            <a:r>
              <a:rPr lang="en-US" dirty="0"/>
              <a:t> on a smooth surface. Find the tension of the rope and the normal force acting on the cargo box. </a:t>
            </a:r>
          </a:p>
          <a:p>
            <a:pPr eaLnBrk="1" hangingPunct="1">
              <a:buFontTx/>
              <a:buAutoNum type="arabicPeriod"/>
              <a:defRPr/>
            </a:pPr>
            <a:r>
              <a:rPr lang="en-US" dirty="0"/>
              <a:t>Draw the free body diagram.</a:t>
            </a:r>
          </a:p>
          <a:p>
            <a:pPr eaLnBrk="1" hangingPunct="1">
              <a:buFontTx/>
              <a:buAutoNum type="arabicPeriod"/>
              <a:defRPr/>
            </a:pPr>
            <a:r>
              <a:rPr lang="en-US" dirty="0"/>
              <a:t>Let rightwards and upwards be positive in x- and y-directions respectively.</a:t>
            </a:r>
          </a:p>
        </p:txBody>
      </p:sp>
      <p:sp>
        <p:nvSpPr>
          <p:cNvPr id="56325" name="Slide Number Placeholder 1">
            <a:extLst>
              <a:ext uri="{FF2B5EF4-FFF2-40B4-BE49-F238E27FC236}">
                <a16:creationId xmlns:a16="http://schemas.microsoft.com/office/drawing/2014/main" id="{0894CD07-5774-04CC-DB21-40A34F634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5803E0B4-F306-4D4C-9FDF-77DC451237BC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pic>
        <p:nvPicPr>
          <p:cNvPr id="56326" name="Picture 1">
            <a:extLst>
              <a:ext uri="{FF2B5EF4-FFF2-40B4-BE49-F238E27FC236}">
                <a16:creationId xmlns:a16="http://schemas.microsoft.com/office/drawing/2014/main" id="{64E76638-FA3D-C323-5067-380963385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569" y="67471"/>
            <a:ext cx="2447925" cy="4852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2471" name="Object 1">
            <a:extLst>
              <a:ext uri="{FF2B5EF4-FFF2-40B4-BE49-F238E27FC236}">
                <a16:creationId xmlns:a16="http://schemas.microsoft.com/office/drawing/2014/main" id="{21D2AAE3-19CC-AC2C-B59F-A2B762158A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47234" y="4676776"/>
          <a:ext cx="1417637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3" imgW="736600" imgH="241300" progId="Equation.3">
                  <p:embed/>
                </p:oleObj>
              </mc:Choice>
              <mc:Fallback>
                <p:oleObj name="方程式" r:id="rId3" imgW="736600" imgH="241300" progId="Equation.3">
                  <p:embed/>
                  <p:pic>
                    <p:nvPicPr>
                      <p:cNvPr id="62471" name="Object 1">
                        <a:extLst>
                          <a:ext uri="{FF2B5EF4-FFF2-40B4-BE49-F238E27FC236}">
                            <a16:creationId xmlns:a16="http://schemas.microsoft.com/office/drawing/2014/main" id="{21D2AAE3-19CC-AC2C-B59F-A2B762158A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7234" y="4676776"/>
                        <a:ext cx="1417637" cy="465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2" name="Object 2">
            <a:extLst>
              <a:ext uri="{FF2B5EF4-FFF2-40B4-BE49-F238E27FC236}">
                <a16:creationId xmlns:a16="http://schemas.microsoft.com/office/drawing/2014/main" id="{D09281DC-8FA3-28C1-A66F-47F9F682F0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12684" y="4687890"/>
          <a:ext cx="1417637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5" imgW="736600" imgH="241300" progId="Equation.3">
                  <p:embed/>
                </p:oleObj>
              </mc:Choice>
              <mc:Fallback>
                <p:oleObj name="方程式" r:id="rId5" imgW="736600" imgH="241300" progId="Equation.3">
                  <p:embed/>
                  <p:pic>
                    <p:nvPicPr>
                      <p:cNvPr id="62472" name="Object 2">
                        <a:extLst>
                          <a:ext uri="{FF2B5EF4-FFF2-40B4-BE49-F238E27FC236}">
                            <a16:creationId xmlns:a16="http://schemas.microsoft.com/office/drawing/2014/main" id="{D09281DC-8FA3-28C1-A66F-47F9F682F05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2684" y="4687890"/>
                        <a:ext cx="1417637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73" name="TextBox 3">
            <a:extLst>
              <a:ext uri="{FF2B5EF4-FFF2-40B4-BE49-F238E27FC236}">
                <a16:creationId xmlns:a16="http://schemas.microsoft.com/office/drawing/2014/main" id="{86BD5CC9-61D2-B55B-5728-AFBDAA5B8D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4834" y="4306890"/>
            <a:ext cx="17224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/>
              <a:t>For x-direction,</a:t>
            </a:r>
          </a:p>
        </p:txBody>
      </p:sp>
      <p:graphicFrame>
        <p:nvGraphicFramePr>
          <p:cNvPr id="62474" name="Object 4">
            <a:extLst>
              <a:ext uri="{FF2B5EF4-FFF2-40B4-BE49-F238E27FC236}">
                <a16:creationId xmlns:a16="http://schemas.microsoft.com/office/drawing/2014/main" id="{12116D7C-007E-CD67-42BF-01B9F0D9F79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2046" y="5133977"/>
          <a:ext cx="1025525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7" imgW="533169" imgH="228501" progId="Equation.3">
                  <p:embed/>
                </p:oleObj>
              </mc:Choice>
              <mc:Fallback>
                <p:oleObj name="方程式" r:id="rId7" imgW="533169" imgH="228501" progId="Equation.3">
                  <p:embed/>
                  <p:pic>
                    <p:nvPicPr>
                      <p:cNvPr id="62474" name="Object 4">
                        <a:extLst>
                          <a:ext uri="{FF2B5EF4-FFF2-40B4-BE49-F238E27FC236}">
                            <a16:creationId xmlns:a16="http://schemas.microsoft.com/office/drawing/2014/main" id="{12116D7C-007E-CD67-42BF-01B9F0D9F79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2046" y="5133977"/>
                        <a:ext cx="1025525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5" name="Object 5">
            <a:extLst>
              <a:ext uri="{FF2B5EF4-FFF2-40B4-BE49-F238E27FC236}">
                <a16:creationId xmlns:a16="http://schemas.microsoft.com/office/drawing/2014/main" id="{9E343E5D-9744-976B-87B2-7B73F15F03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01283" y="5530851"/>
          <a:ext cx="976312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9" imgW="507780" imgH="177723" progId="Equation.3">
                  <p:embed/>
                </p:oleObj>
              </mc:Choice>
              <mc:Fallback>
                <p:oleObj name="方程式" r:id="rId9" imgW="507780" imgH="177723" progId="Equation.3">
                  <p:embed/>
                  <p:pic>
                    <p:nvPicPr>
                      <p:cNvPr id="62475" name="Object 5">
                        <a:extLst>
                          <a:ext uri="{FF2B5EF4-FFF2-40B4-BE49-F238E27FC236}">
                            <a16:creationId xmlns:a16="http://schemas.microsoft.com/office/drawing/2014/main" id="{9E343E5D-9744-976B-87B2-7B73F15F03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1283" y="5530851"/>
                        <a:ext cx="976312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6" name="Object 6">
            <a:extLst>
              <a:ext uri="{FF2B5EF4-FFF2-40B4-BE49-F238E27FC236}">
                <a16:creationId xmlns:a16="http://schemas.microsoft.com/office/drawing/2014/main" id="{E5C569A9-B81C-87EB-14F4-97C606CC8DD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20334" y="5919789"/>
          <a:ext cx="1025525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1" imgW="532937" imgH="215713" progId="Equation.3">
                  <p:embed/>
                </p:oleObj>
              </mc:Choice>
              <mc:Fallback>
                <p:oleObj name="方程式" r:id="rId11" imgW="532937" imgH="215713" progId="Equation.3">
                  <p:embed/>
                  <p:pic>
                    <p:nvPicPr>
                      <p:cNvPr id="62476" name="Object 6">
                        <a:extLst>
                          <a:ext uri="{FF2B5EF4-FFF2-40B4-BE49-F238E27FC236}">
                            <a16:creationId xmlns:a16="http://schemas.microsoft.com/office/drawing/2014/main" id="{E5C569A9-B81C-87EB-14F4-97C606CC8DD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0334" y="5919789"/>
                        <a:ext cx="1025525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77" name="TextBox 12">
            <a:extLst>
              <a:ext uri="{FF2B5EF4-FFF2-40B4-BE49-F238E27FC236}">
                <a16:creationId xmlns:a16="http://schemas.microsoft.com/office/drawing/2014/main" id="{89CFAEA6-FA7E-E6D2-7A46-57923FE5D9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5996" y="4318001"/>
            <a:ext cx="1724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/>
              <a:t>For y-direction,</a:t>
            </a:r>
          </a:p>
        </p:txBody>
      </p:sp>
      <p:graphicFrame>
        <p:nvGraphicFramePr>
          <p:cNvPr id="62478" name="Object 7">
            <a:extLst>
              <a:ext uri="{FF2B5EF4-FFF2-40B4-BE49-F238E27FC236}">
                <a16:creationId xmlns:a16="http://schemas.microsoft.com/office/drawing/2014/main" id="{462E1096-E3B8-D66E-40CA-39CEA6EBDFE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46009" y="5172076"/>
          <a:ext cx="1196975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3" imgW="621760" imgH="177646" progId="Equation.3">
                  <p:embed/>
                </p:oleObj>
              </mc:Choice>
              <mc:Fallback>
                <p:oleObj name="方程式" r:id="rId13" imgW="621760" imgH="177646" progId="Equation.3">
                  <p:embed/>
                  <p:pic>
                    <p:nvPicPr>
                      <p:cNvPr id="62478" name="Object 7">
                        <a:extLst>
                          <a:ext uri="{FF2B5EF4-FFF2-40B4-BE49-F238E27FC236}">
                            <a16:creationId xmlns:a16="http://schemas.microsoft.com/office/drawing/2014/main" id="{462E1096-E3B8-D66E-40CA-39CEA6EBDF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6009" y="5172076"/>
                        <a:ext cx="1196975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35" name="Rectangle 9">
            <a:extLst>
              <a:ext uri="{FF2B5EF4-FFF2-40B4-BE49-F238E27FC236}">
                <a16:creationId xmlns:a16="http://schemas.microsoft.com/office/drawing/2014/main" id="{A1B8A526-1D3A-BE3F-433C-B2685B4E9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0908" y="5349877"/>
            <a:ext cx="360362" cy="3603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/>
          </a:p>
        </p:txBody>
      </p:sp>
      <p:graphicFrame>
        <p:nvGraphicFramePr>
          <p:cNvPr id="62481" name="Object 10">
            <a:extLst>
              <a:ext uri="{FF2B5EF4-FFF2-40B4-BE49-F238E27FC236}">
                <a16:creationId xmlns:a16="http://schemas.microsoft.com/office/drawing/2014/main" id="{E9EDC2B4-031D-72A6-DFE2-1DDCF4490A6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44483" y="5592764"/>
          <a:ext cx="2641600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5" imgW="1371600" imgH="203200" progId="Equation.3">
                  <p:embed/>
                </p:oleObj>
              </mc:Choice>
              <mc:Fallback>
                <p:oleObj name="方程式" r:id="rId15" imgW="1371600" imgH="203200" progId="Equation.3">
                  <p:embed/>
                  <p:pic>
                    <p:nvPicPr>
                      <p:cNvPr id="62481" name="Object 10">
                        <a:extLst>
                          <a:ext uri="{FF2B5EF4-FFF2-40B4-BE49-F238E27FC236}">
                            <a16:creationId xmlns:a16="http://schemas.microsoft.com/office/drawing/2014/main" id="{E9EDC2B4-031D-72A6-DFE2-1DDCF4490A6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4483" y="5592764"/>
                        <a:ext cx="2641600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82" name="Object 11">
            <a:extLst>
              <a:ext uri="{FF2B5EF4-FFF2-40B4-BE49-F238E27FC236}">
                <a16:creationId xmlns:a16="http://schemas.microsoft.com/office/drawing/2014/main" id="{84872545-83B6-079F-98F8-8F36A7BE2E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93696" y="6021389"/>
          <a:ext cx="1368425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7" imgW="710891" imgH="215806" progId="Equation.3">
                  <p:embed/>
                </p:oleObj>
              </mc:Choice>
              <mc:Fallback>
                <p:oleObj name="方程式" r:id="rId17" imgW="710891" imgH="215806" progId="Equation.3">
                  <p:embed/>
                  <p:pic>
                    <p:nvPicPr>
                      <p:cNvPr id="62482" name="Object 11">
                        <a:extLst>
                          <a:ext uri="{FF2B5EF4-FFF2-40B4-BE49-F238E27FC236}">
                            <a16:creationId xmlns:a16="http://schemas.microsoft.com/office/drawing/2014/main" id="{84872545-83B6-079F-98F8-8F36A7BE2EC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3696" y="6021389"/>
                        <a:ext cx="1368425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73" grpId="0"/>
      <p:bldP spid="6247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9AA9368F-8E78-01F9-FC7F-0E76EFDBC0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Static Friction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2B01C191-2EA0-A737-2BA2-54305298EBEF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05000" y="1690688"/>
            <a:ext cx="4191000" cy="4411663"/>
          </a:xfrm>
        </p:spPr>
        <p:txBody>
          <a:bodyPr/>
          <a:lstStyle/>
          <a:p>
            <a:pPr marL="0" indent="0"/>
            <a:r>
              <a:rPr lang="en-US" altLang="en-US" sz="2200" dirty="0"/>
              <a:t>Static friction acts to keep the object from moving.</a:t>
            </a:r>
          </a:p>
          <a:p>
            <a:pPr marL="0" indent="0"/>
            <a:r>
              <a:rPr lang="en-US" altLang="en-US" sz="2200" dirty="0"/>
              <a:t>As long as the object is not moving, </a:t>
            </a:r>
            <a:r>
              <a:rPr lang="en-US" altLang="en-US" sz="2200" dirty="0" err="1"/>
              <a:t>ƒ</a:t>
            </a:r>
            <a:r>
              <a:rPr lang="en-US" altLang="en-US" sz="2200" baseline="-25000" dirty="0" err="1"/>
              <a:t>s</a:t>
            </a:r>
            <a:r>
              <a:rPr lang="en-US" altLang="en-US" sz="2200" baseline="-25000" dirty="0"/>
              <a:t> </a:t>
            </a:r>
            <a:r>
              <a:rPr lang="en-US" altLang="en-US" sz="2200" dirty="0"/>
              <a:t> = F</a:t>
            </a:r>
          </a:p>
          <a:p>
            <a:pPr marL="0" indent="0"/>
            <a:r>
              <a:rPr lang="en-US" altLang="en-US" sz="2200" dirty="0"/>
              <a:t>If </a:t>
            </a:r>
            <a:r>
              <a:rPr lang="en-US" altLang="en-US" sz="2200" b="1" dirty="0"/>
              <a:t>      </a:t>
            </a:r>
            <a:r>
              <a:rPr lang="en-US" altLang="en-US" sz="2200" dirty="0"/>
              <a:t>increases, so does </a:t>
            </a:r>
          </a:p>
          <a:p>
            <a:pPr marL="0" indent="0"/>
            <a:r>
              <a:rPr lang="en-US" altLang="en-US" sz="2200" dirty="0"/>
              <a:t>If </a:t>
            </a:r>
            <a:r>
              <a:rPr lang="en-US" altLang="en-US" sz="2200" b="1" dirty="0"/>
              <a:t>  </a:t>
            </a:r>
            <a:r>
              <a:rPr lang="en-US" altLang="en-US" sz="2200" dirty="0"/>
              <a:t>   decreases, so does </a:t>
            </a:r>
            <a:endParaRPr lang="en-US" altLang="en-US" sz="2200" baseline="-25000" dirty="0"/>
          </a:p>
          <a:p>
            <a:pPr marL="0" indent="0"/>
            <a:r>
              <a:rPr lang="en-US" altLang="en-US" sz="2200" i="1" dirty="0" err="1"/>
              <a:t>ƒ</a:t>
            </a:r>
            <a:r>
              <a:rPr lang="en-US" altLang="en-US" sz="2200" i="1" baseline="-25000" dirty="0" err="1"/>
              <a:t>s</a:t>
            </a:r>
            <a:r>
              <a:rPr lang="en-US" altLang="en-US" sz="2200" dirty="0"/>
              <a:t> </a:t>
            </a:r>
            <a:r>
              <a:rPr lang="en-US" altLang="en-US" sz="2200" dirty="0">
                <a:sym typeface="Symbol" panose="05050102010706020507" pitchFamily="18" charset="2"/>
              </a:rPr>
              <a:t> </a:t>
            </a:r>
            <a:r>
              <a:rPr lang="en-US" altLang="en-US" sz="2200" i="1" dirty="0">
                <a:sym typeface="Symbol" panose="05050102010706020507" pitchFamily="18" charset="2"/>
              </a:rPr>
              <a:t>µ</a:t>
            </a:r>
            <a:r>
              <a:rPr lang="en-US" altLang="en-US" sz="2200" i="1" baseline="-25000" dirty="0">
                <a:sym typeface="Symbol" panose="05050102010706020507" pitchFamily="18" charset="2"/>
              </a:rPr>
              <a:t>s</a:t>
            </a:r>
            <a:r>
              <a:rPr lang="en-US" altLang="en-US" sz="2200" i="1" dirty="0">
                <a:sym typeface="Symbol" panose="05050102010706020507" pitchFamily="18" charset="2"/>
              </a:rPr>
              <a:t> n</a:t>
            </a:r>
            <a:r>
              <a:rPr lang="en-US" altLang="en-US" sz="2200" dirty="0">
                <a:sym typeface="Symbol" panose="05050102010706020507" pitchFamily="18" charset="2"/>
              </a:rPr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sym typeface="Symbol" panose="05050102010706020507" pitchFamily="18" charset="2"/>
              </a:rPr>
              <a:t>Remember, the equality holds when the surfaces are on the verge of slipping.</a:t>
            </a:r>
          </a:p>
        </p:txBody>
      </p:sp>
      <p:graphicFrame>
        <p:nvGraphicFramePr>
          <p:cNvPr id="65540" name="Object 10">
            <a:extLst>
              <a:ext uri="{FF2B5EF4-FFF2-40B4-BE49-F238E27FC236}">
                <a16:creationId xmlns:a16="http://schemas.microsoft.com/office/drawing/2014/main" id="{223A7A83-F133-5225-8B70-3644C2EE367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06975" y="3627438"/>
          <a:ext cx="304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0500" imgH="254000" progId="Equation.DSMT4">
                  <p:embed/>
                </p:oleObj>
              </mc:Choice>
              <mc:Fallback>
                <p:oleObj name="Equation" r:id="rId2" imgW="190500" imgH="254000" progId="Equation.DSMT4">
                  <p:embed/>
                  <p:pic>
                    <p:nvPicPr>
                      <p:cNvPr id="65540" name="Object 10">
                        <a:extLst>
                          <a:ext uri="{FF2B5EF4-FFF2-40B4-BE49-F238E27FC236}">
                            <a16:creationId xmlns:a16="http://schemas.microsoft.com/office/drawing/2014/main" id="{223A7A83-F133-5225-8B70-3644C2EE367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6975" y="3627438"/>
                        <a:ext cx="3048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1" name="Object 6">
            <a:extLst>
              <a:ext uri="{FF2B5EF4-FFF2-40B4-BE49-F238E27FC236}">
                <a16:creationId xmlns:a16="http://schemas.microsoft.com/office/drawing/2014/main" id="{BE539E80-8145-E3F5-F4EC-63347B023785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2286000" y="3581401"/>
          <a:ext cx="22860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7000" imgH="203200" progId="Equation.DSMT4">
                  <p:embed/>
                </p:oleObj>
              </mc:Choice>
              <mc:Fallback>
                <p:oleObj name="Equation" r:id="rId4" imgW="127000" imgH="203200" progId="Equation.DSMT4">
                  <p:embed/>
                  <p:pic>
                    <p:nvPicPr>
                      <p:cNvPr id="65541" name="Object 6">
                        <a:extLst>
                          <a:ext uri="{FF2B5EF4-FFF2-40B4-BE49-F238E27FC236}">
                            <a16:creationId xmlns:a16="http://schemas.microsoft.com/office/drawing/2014/main" id="{BE539E80-8145-E3F5-F4EC-63347B02378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581401"/>
                        <a:ext cx="228600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2" name="Object 9">
            <a:extLst>
              <a:ext uri="{FF2B5EF4-FFF2-40B4-BE49-F238E27FC236}">
                <a16:creationId xmlns:a16="http://schemas.microsoft.com/office/drawing/2014/main" id="{D491A835-CFC4-51A3-08A5-7A740183E0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11725" y="3146426"/>
          <a:ext cx="304800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0500" imgH="254000" progId="Equation.DSMT4">
                  <p:embed/>
                </p:oleObj>
              </mc:Choice>
              <mc:Fallback>
                <p:oleObj name="Equation" r:id="rId6" imgW="190500" imgH="254000" progId="Equation.DSMT4">
                  <p:embed/>
                  <p:pic>
                    <p:nvPicPr>
                      <p:cNvPr id="65542" name="Object 9">
                        <a:extLst>
                          <a:ext uri="{FF2B5EF4-FFF2-40B4-BE49-F238E27FC236}">
                            <a16:creationId xmlns:a16="http://schemas.microsoft.com/office/drawing/2014/main" id="{D491A835-CFC4-51A3-08A5-7A740183E0E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1725" y="3146426"/>
                        <a:ext cx="304800" cy="40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3" name="Object 8">
            <a:extLst>
              <a:ext uri="{FF2B5EF4-FFF2-40B4-BE49-F238E27FC236}">
                <a16:creationId xmlns:a16="http://schemas.microsoft.com/office/drawing/2014/main" id="{1A688B46-EAC9-DBB8-195B-C3E3D577F4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0" y="3124201"/>
          <a:ext cx="22860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7000" imgH="203200" progId="Equation.3">
                  <p:embed/>
                </p:oleObj>
              </mc:Choice>
              <mc:Fallback>
                <p:oleObj name="Equation" r:id="rId8" imgW="127000" imgH="203200" progId="Equation.3">
                  <p:embed/>
                  <p:pic>
                    <p:nvPicPr>
                      <p:cNvPr id="65543" name="Object 8">
                        <a:extLst>
                          <a:ext uri="{FF2B5EF4-FFF2-40B4-BE49-F238E27FC236}">
                            <a16:creationId xmlns:a16="http://schemas.microsoft.com/office/drawing/2014/main" id="{1A688B46-EAC9-DBB8-195B-C3E3D577F4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124201"/>
                        <a:ext cx="228600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5545" name="Picture 11" descr="0516">
            <a:extLst>
              <a:ext uri="{FF2B5EF4-FFF2-40B4-BE49-F238E27FC236}">
                <a16:creationId xmlns:a16="http://schemas.microsoft.com/office/drawing/2014/main" id="{4EE23AAE-D185-0CBD-9DEE-02AFE1538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487" y="934244"/>
            <a:ext cx="3648075" cy="565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6" name="Slide Number Placeholder 1">
            <a:extLst>
              <a:ext uri="{FF2B5EF4-FFF2-40B4-BE49-F238E27FC236}">
                <a16:creationId xmlns:a16="http://schemas.microsoft.com/office/drawing/2014/main" id="{C393487B-448F-D2F2-BFA8-91F0975AE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B54040C4-852E-4C48-B268-6A0341F98D30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10</a:t>
            </a:fld>
            <a:endParaRPr lang="en-US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5BCEA573-5D95-D02D-2BA7-A559877F7D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Kinetic Friction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6CCDCDF3-F4A5-E4ED-91C7-FADD3074538D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marL="0" indent="0"/>
            <a:r>
              <a:rPr lang="en-US" altLang="en-US" sz="2200"/>
              <a:t>The force of kinetic friction acts when the object is in motion.</a:t>
            </a:r>
          </a:p>
          <a:p>
            <a:pPr marL="0" indent="0"/>
            <a:r>
              <a:rPr lang="en-US" altLang="en-US" sz="2200"/>
              <a:t>Although </a:t>
            </a:r>
            <a:r>
              <a:rPr lang="en-US" altLang="en-US" sz="2200" i="1"/>
              <a:t>µ</a:t>
            </a:r>
            <a:r>
              <a:rPr lang="en-US" altLang="en-US" sz="2200" i="1" baseline="-25000"/>
              <a:t>k</a:t>
            </a:r>
            <a:r>
              <a:rPr lang="en-US" altLang="en-US" sz="2200"/>
              <a:t> can vary with speed, we shall neglect any such variations.</a:t>
            </a:r>
          </a:p>
          <a:p>
            <a:pPr marL="0" indent="0"/>
            <a:r>
              <a:rPr lang="en-US" altLang="en-US" sz="2200" i="1"/>
              <a:t>ƒ</a:t>
            </a:r>
            <a:r>
              <a:rPr lang="en-US" altLang="en-US" sz="2200" i="1" baseline="-25000"/>
              <a:t>k</a:t>
            </a:r>
            <a:r>
              <a:rPr lang="en-US" altLang="en-US" sz="2200"/>
              <a:t> =</a:t>
            </a:r>
            <a:r>
              <a:rPr lang="en-US" altLang="en-US" sz="2200">
                <a:sym typeface="Symbol" panose="05050102010706020507" pitchFamily="18" charset="2"/>
              </a:rPr>
              <a:t> </a:t>
            </a:r>
            <a:r>
              <a:rPr lang="en-US" altLang="en-US" sz="2200" i="1">
                <a:sym typeface="Symbol" panose="05050102010706020507" pitchFamily="18" charset="2"/>
              </a:rPr>
              <a:t>µ</a:t>
            </a:r>
            <a:r>
              <a:rPr lang="en-US" altLang="en-US" sz="2200" i="1" baseline="-25000">
                <a:sym typeface="Symbol" panose="05050102010706020507" pitchFamily="18" charset="2"/>
              </a:rPr>
              <a:t>k</a:t>
            </a:r>
            <a:r>
              <a:rPr lang="en-US" altLang="en-US" sz="2200" i="1">
                <a:sym typeface="Symbol" panose="05050102010706020507" pitchFamily="18" charset="2"/>
              </a:rPr>
              <a:t> n</a:t>
            </a:r>
          </a:p>
        </p:txBody>
      </p:sp>
      <p:pic>
        <p:nvPicPr>
          <p:cNvPr id="66565" name="Picture 7" descr="0516">
            <a:extLst>
              <a:ext uri="{FF2B5EF4-FFF2-40B4-BE49-F238E27FC236}">
                <a16:creationId xmlns:a16="http://schemas.microsoft.com/office/drawing/2014/main" id="{9EBFA94C-DA97-A18F-C557-F08501C80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339" y="858838"/>
            <a:ext cx="3697287" cy="574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6" name="Slide Number Placeholder 1">
            <a:extLst>
              <a:ext uri="{FF2B5EF4-FFF2-40B4-BE49-F238E27FC236}">
                <a16:creationId xmlns:a16="http://schemas.microsoft.com/office/drawing/2014/main" id="{9531EEDC-4A6E-F6EF-1BEF-49DAF248B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7DCCC594-F72A-458E-B3FB-95F2F129B5C3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pic>
        <p:nvPicPr>
          <p:cNvPr id="59399" name="Picture 6">
            <a:extLst>
              <a:ext uri="{FF2B5EF4-FFF2-40B4-BE49-F238E27FC236}">
                <a16:creationId xmlns:a16="http://schemas.microsoft.com/office/drawing/2014/main" id="{98BCCA30-E17F-E07E-3550-ADC93159C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5986" y="3277025"/>
            <a:ext cx="3460752" cy="321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4935E883-14FE-6EB9-0640-22CAFD8E51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Some Coefficients of Friction</a:t>
            </a:r>
          </a:p>
        </p:txBody>
      </p:sp>
      <p:sp>
        <p:nvSpPr>
          <p:cNvPr id="67587" name="TextBox 4">
            <a:extLst>
              <a:ext uri="{FF2B5EF4-FFF2-40B4-BE49-F238E27FC236}">
                <a16:creationId xmlns:a16="http://schemas.microsoft.com/office/drawing/2014/main" id="{D050FB2B-C86A-8700-3111-4FA536E73B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6324600"/>
            <a:ext cx="14478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1200"/>
              <a:t>Section 5.8</a:t>
            </a:r>
          </a:p>
        </p:txBody>
      </p:sp>
      <p:pic>
        <p:nvPicPr>
          <p:cNvPr id="67588" name="Picture 6" descr="05T1">
            <a:extLst>
              <a:ext uri="{FF2B5EF4-FFF2-40B4-BE49-F238E27FC236}">
                <a16:creationId xmlns:a16="http://schemas.microsoft.com/office/drawing/2014/main" id="{7707DBFE-EBEB-97CC-DAB0-BB80C5930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688" y="1420814"/>
            <a:ext cx="6176962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9" name="Slide Number Placeholder 1">
            <a:extLst>
              <a:ext uri="{FF2B5EF4-FFF2-40B4-BE49-F238E27FC236}">
                <a16:creationId xmlns:a16="http://schemas.microsoft.com/office/drawing/2014/main" id="{F1E382C4-E775-F063-EE23-67CB49B8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3D545513-30F8-4E48-A2F9-86C338A229F1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12</a:t>
            </a:fld>
            <a:endParaRPr lang="en-US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3A86AF2E-2890-5BFF-8D10-81ABFCC342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Think about it!</a:t>
            </a:r>
          </a:p>
        </p:txBody>
      </p:sp>
      <p:sp>
        <p:nvSpPr>
          <p:cNvPr id="68612" name="Slide Number Placeholder 1">
            <a:extLst>
              <a:ext uri="{FF2B5EF4-FFF2-40B4-BE49-F238E27FC236}">
                <a16:creationId xmlns:a16="http://schemas.microsoft.com/office/drawing/2014/main" id="{10E061A3-4DA5-8BB0-137F-B743D211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67E67DEE-C4C6-4005-ACE5-D2E5B10005B9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pic>
        <p:nvPicPr>
          <p:cNvPr id="61445" name="Picture 2">
            <a:extLst>
              <a:ext uri="{FF2B5EF4-FFF2-40B4-BE49-F238E27FC236}">
                <a16:creationId xmlns:a16="http://schemas.microsoft.com/office/drawing/2014/main" id="{BF7E2E34-43EF-9048-C273-CB5CAFFBA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1450975"/>
            <a:ext cx="7696200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2470" name="Picture 3">
            <a:extLst>
              <a:ext uri="{FF2B5EF4-FFF2-40B4-BE49-F238E27FC236}">
                <a16:creationId xmlns:a16="http://schemas.microsoft.com/office/drawing/2014/main" id="{A066F49B-2910-B28D-55E8-75670AB6F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16126" y="2671764"/>
            <a:ext cx="7496175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2471" name="Picture 4">
            <a:extLst>
              <a:ext uri="{FF2B5EF4-FFF2-40B4-BE49-F238E27FC236}">
                <a16:creationId xmlns:a16="http://schemas.microsoft.com/office/drawing/2014/main" id="{904A4BAE-BFEF-7265-68B4-A6F3D9257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40039" y="4641851"/>
            <a:ext cx="2924175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2472" name="Picture 5">
            <a:extLst>
              <a:ext uri="{FF2B5EF4-FFF2-40B4-BE49-F238E27FC236}">
                <a16:creationId xmlns:a16="http://schemas.microsoft.com/office/drawing/2014/main" id="{4F752306-7189-31EC-503C-6ED90D1A9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56363" y="4308475"/>
            <a:ext cx="28575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Slide Number Placeholder 1">
            <a:extLst>
              <a:ext uri="{FF2B5EF4-FFF2-40B4-BE49-F238E27FC236}">
                <a16:creationId xmlns:a16="http://schemas.microsoft.com/office/drawing/2014/main" id="{D524A75F-E16B-EC02-9EA4-338A17F12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299C916F-5440-4F08-93E8-93457759F179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14</a:t>
            </a:fld>
            <a:endParaRPr lang="en-US" altLang="en-US"/>
          </a:p>
        </p:txBody>
      </p:sp>
      <p:pic>
        <p:nvPicPr>
          <p:cNvPr id="62468" name="Picture 2">
            <a:extLst>
              <a:ext uri="{FF2B5EF4-FFF2-40B4-BE49-F238E27FC236}">
                <a16:creationId xmlns:a16="http://schemas.microsoft.com/office/drawing/2014/main" id="{9F7D5D6F-001C-D4E1-7FA4-7B53F3CEB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06433" y="174626"/>
            <a:ext cx="7841250" cy="46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2469" name="Picture 3">
            <a:extLst>
              <a:ext uri="{FF2B5EF4-FFF2-40B4-BE49-F238E27FC236}">
                <a16:creationId xmlns:a16="http://schemas.microsoft.com/office/drawing/2014/main" id="{D116FC0F-BF25-7615-47FE-A9D778C1D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50999" y="731017"/>
            <a:ext cx="8795951" cy="900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2470" name="Picture 4">
            <a:extLst>
              <a:ext uri="{FF2B5EF4-FFF2-40B4-BE49-F238E27FC236}">
                <a16:creationId xmlns:a16="http://schemas.microsoft.com/office/drawing/2014/main" id="{D59B6D4E-DAAC-73F7-9B4E-9C9CB9A50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04031" y="2290488"/>
            <a:ext cx="3087304" cy="229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4519" name="Picture 5">
            <a:extLst>
              <a:ext uri="{FF2B5EF4-FFF2-40B4-BE49-F238E27FC236}">
                <a16:creationId xmlns:a16="http://schemas.microsoft.com/office/drawing/2014/main" id="{97DB20C3-42C1-0DDD-2E6D-D345C536A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37408" y="2127249"/>
            <a:ext cx="2482192" cy="2077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4520" name="Picture 6">
            <a:extLst>
              <a:ext uri="{FF2B5EF4-FFF2-40B4-BE49-F238E27FC236}">
                <a16:creationId xmlns:a16="http://schemas.microsoft.com/office/drawing/2014/main" id="{096C6376-73E8-D72C-3DC9-8920CF949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916936" y="4365451"/>
            <a:ext cx="2790825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4521" name="Picture 7">
            <a:extLst>
              <a:ext uri="{FF2B5EF4-FFF2-40B4-BE49-F238E27FC236}">
                <a16:creationId xmlns:a16="http://schemas.microsoft.com/office/drawing/2014/main" id="{8C4E8887-02CB-E793-A3F2-C0513E44F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916936" y="5051314"/>
            <a:ext cx="3305175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Slide Number Placeholder 1">
            <a:extLst>
              <a:ext uri="{FF2B5EF4-FFF2-40B4-BE49-F238E27FC236}">
                <a16:creationId xmlns:a16="http://schemas.microsoft.com/office/drawing/2014/main" id="{74F4A1AD-AACD-EF3C-0059-AB08269CC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BCED2B05-6219-498A-A31A-06E4121D4BF4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15</a:t>
            </a:fld>
            <a:endParaRPr lang="en-US" altLang="en-US"/>
          </a:p>
        </p:txBody>
      </p:sp>
      <p:pic>
        <p:nvPicPr>
          <p:cNvPr id="63492" name="Picture 9">
            <a:extLst>
              <a:ext uri="{FF2B5EF4-FFF2-40B4-BE49-F238E27FC236}">
                <a16:creationId xmlns:a16="http://schemas.microsoft.com/office/drawing/2014/main" id="{A63373C5-3449-154F-19A1-08820B2EE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5120" y="750794"/>
            <a:ext cx="8687481" cy="1541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3493" name="Picture 10">
            <a:extLst>
              <a:ext uri="{FF2B5EF4-FFF2-40B4-BE49-F238E27FC236}">
                <a16:creationId xmlns:a16="http://schemas.microsoft.com/office/drawing/2014/main" id="{9BD9D6AB-AAA6-2383-4DD8-408CB2E48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05297" y="2333625"/>
            <a:ext cx="3446791" cy="283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3494" name="Picture 11">
            <a:extLst>
              <a:ext uri="{FF2B5EF4-FFF2-40B4-BE49-F238E27FC236}">
                <a16:creationId xmlns:a16="http://schemas.microsoft.com/office/drawing/2014/main" id="{3CB4E408-6D86-B94D-A62A-257E8AADF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15120" y="2436839"/>
            <a:ext cx="4532643" cy="1541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3495" name="Picture 12">
            <a:extLst>
              <a:ext uri="{FF2B5EF4-FFF2-40B4-BE49-F238E27FC236}">
                <a16:creationId xmlns:a16="http://schemas.microsoft.com/office/drawing/2014/main" id="{A941E0B6-9CD8-1EFD-2DCE-2FC8BBFD2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15120" y="4296839"/>
            <a:ext cx="2200439" cy="1016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3496" name="Picture 13">
            <a:extLst>
              <a:ext uri="{FF2B5EF4-FFF2-40B4-BE49-F238E27FC236}">
                <a16:creationId xmlns:a16="http://schemas.microsoft.com/office/drawing/2014/main" id="{79F5928E-5531-E766-4D2F-ECB33985A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95119" y="5488591"/>
            <a:ext cx="8754086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3497" name="Picture 14">
            <a:extLst>
              <a:ext uri="{FF2B5EF4-FFF2-40B4-BE49-F238E27FC236}">
                <a16:creationId xmlns:a16="http://schemas.microsoft.com/office/drawing/2014/main" id="{501CABDD-8EB1-190B-B160-64D6CC07B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295119" y="218398"/>
            <a:ext cx="65627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5B28E-10A4-598F-D13C-7B7772FF8228}"/>
              </a:ext>
            </a:extLst>
          </p:cNvPr>
          <p:cNvSpPr txBox="1">
            <a:spLocks/>
          </p:cNvSpPr>
          <p:nvPr/>
        </p:nvSpPr>
        <p:spPr>
          <a:xfrm>
            <a:off x="0" y="62448"/>
            <a:ext cx="12192000" cy="11967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zh-CN" sz="6000" dirty="0">
                <a:solidFill>
                  <a:srgbClr val="011893"/>
                </a:solidFill>
                <a:latin typeface="+mn-lt"/>
              </a:rPr>
              <a:t>Example 5.13</a:t>
            </a:r>
            <a:endParaRPr lang="en-US" altLang="zh-CN" sz="6000" i="1" dirty="0">
              <a:solidFill>
                <a:srgbClr val="01189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BF9C25-44B3-C2EA-2FCC-79B43E8FD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549" y="1171995"/>
            <a:ext cx="9499254" cy="21697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2368948-79BB-FCB6-2290-8A41067AD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059" y="3665938"/>
            <a:ext cx="2837790" cy="249725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35A51CB-1F04-2D7E-2A5B-53EFBE5F75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2692" y="3427526"/>
            <a:ext cx="2568121" cy="336802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A205923-BC59-3DC1-8F9F-1544F4BD16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4862" y="3278717"/>
            <a:ext cx="2136810" cy="351683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9D86EDE-FF40-3787-EE11-7AD34D0946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6741" y="3516212"/>
            <a:ext cx="2633449" cy="103511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06A85FE-6FC2-7B89-DBE2-21B7D04E11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7380" y="3536888"/>
            <a:ext cx="2603003" cy="103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5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5B28E-10A4-598F-D13C-7B7772FF8228}"/>
              </a:ext>
            </a:extLst>
          </p:cNvPr>
          <p:cNvSpPr txBox="1">
            <a:spLocks/>
          </p:cNvSpPr>
          <p:nvPr/>
        </p:nvSpPr>
        <p:spPr>
          <a:xfrm>
            <a:off x="0" y="62448"/>
            <a:ext cx="12192000" cy="11967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zh-CN" sz="6000" dirty="0">
                <a:solidFill>
                  <a:srgbClr val="011893"/>
                </a:solidFill>
                <a:latin typeface="+mn-lt"/>
              </a:rPr>
              <a:t>Example 5.13 </a:t>
            </a:r>
            <a:r>
              <a:rPr lang="en-US" altLang="zh-CN" sz="6000" u="sng" dirty="0">
                <a:solidFill>
                  <a:srgbClr val="011893"/>
                </a:solidFill>
                <a:latin typeface="+mn-lt"/>
              </a:rPr>
              <a:t>Static</a:t>
            </a:r>
            <a:endParaRPr lang="en-US" altLang="zh-CN" sz="6000" i="1" u="sng" dirty="0">
              <a:solidFill>
                <a:srgbClr val="01189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649C7C-2E4D-2A5F-B295-CDD960EE6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67" y="2970745"/>
            <a:ext cx="2568121" cy="336802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CA2D48-AEF3-A6C7-DBF8-8A56286B8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002" y="1387794"/>
            <a:ext cx="2633449" cy="10351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E746164-9875-2431-5A43-7FCAAE1C1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4052" y="1259206"/>
            <a:ext cx="9127948" cy="152402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C07A6A7-167F-D1CA-BC1E-826FC79F19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3225" y="2926371"/>
            <a:ext cx="7474218" cy="55124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76367B0-CD54-80D3-8F6C-298F0A7013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4052" y="3836124"/>
            <a:ext cx="8074100" cy="155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09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5B28E-10A4-598F-D13C-7B7772FF8228}"/>
              </a:ext>
            </a:extLst>
          </p:cNvPr>
          <p:cNvSpPr txBox="1">
            <a:spLocks/>
          </p:cNvSpPr>
          <p:nvPr/>
        </p:nvSpPr>
        <p:spPr>
          <a:xfrm>
            <a:off x="0" y="62448"/>
            <a:ext cx="12192000" cy="11967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zh-CN" sz="6000" dirty="0">
                <a:solidFill>
                  <a:srgbClr val="011893"/>
                </a:solidFill>
                <a:latin typeface="+mn-lt"/>
              </a:rPr>
              <a:t>Example 5.13 Kinetic</a:t>
            </a:r>
            <a:endParaRPr lang="en-US" altLang="zh-CN" sz="6000" i="1" dirty="0">
              <a:solidFill>
                <a:srgbClr val="01189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D3FBD4-0E0E-D21D-4282-96EE00340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77" y="2523975"/>
            <a:ext cx="2136810" cy="35168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9A72B7E-09AA-E7D1-7942-B98AC1B63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777" y="1259206"/>
            <a:ext cx="2603003" cy="10351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9E3B1B8-EF60-5B23-154E-45C6B18E0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6328" y="1488863"/>
            <a:ext cx="8957549" cy="119675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D212232-89DF-0430-0D4F-B72D8F6BF2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5075" y="3520799"/>
            <a:ext cx="7551154" cy="66050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1B2A8E6-8A99-B346-90EF-8F7CCFFDC2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9295" y="4564584"/>
            <a:ext cx="7231824" cy="172010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FAB4F7C-C5F2-427F-72EA-6098C73C85BE}"/>
              </a:ext>
            </a:extLst>
          </p:cNvPr>
          <p:cNvSpPr txBox="1"/>
          <p:nvPr/>
        </p:nvSpPr>
        <p:spPr>
          <a:xfrm>
            <a:off x="4470257" y="2967868"/>
            <a:ext cx="46156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</a:rPr>
              <a:t>Only holds for constant velocity!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41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53685-FB05-4893-8803-E9D2E9D4A007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66" y="254410"/>
            <a:ext cx="9263130" cy="13954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69" y="1900193"/>
            <a:ext cx="9234555" cy="14382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666" y="3338479"/>
            <a:ext cx="9253605" cy="290038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538716" y="3927886"/>
            <a:ext cx="3377578" cy="2142757"/>
            <a:chOff x="3950091" y="2032453"/>
            <a:chExt cx="3377578" cy="214275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5"/>
            <a:srcRect t="12125"/>
            <a:stretch/>
          </p:blipFill>
          <p:spPr>
            <a:xfrm>
              <a:off x="3950091" y="2032453"/>
              <a:ext cx="3371875" cy="2142757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6995160" y="2691642"/>
              <a:ext cx="332509" cy="3713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989457" y="3722132"/>
              <a:ext cx="332509" cy="3713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883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9FA39365-8E58-A6CF-9363-1A77F208BB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951539" y="188913"/>
            <a:ext cx="5625319" cy="43180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Objects under net force</a:t>
            </a:r>
          </a:p>
        </p:txBody>
      </p:sp>
      <p:sp>
        <p:nvSpPr>
          <p:cNvPr id="57348" name="Slide Number Placeholder 1">
            <a:extLst>
              <a:ext uri="{FF2B5EF4-FFF2-40B4-BE49-F238E27FC236}">
                <a16:creationId xmlns:a16="http://schemas.microsoft.com/office/drawing/2014/main" id="{4AB03B40-5E57-7248-C06E-10743B9BA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C6D6F55D-DD99-4336-BE13-86E74330C765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2</a:t>
            </a:fld>
            <a:endParaRPr lang="en-US" altLang="en-US"/>
          </a:p>
        </p:txBody>
      </p:sp>
      <p:pic>
        <p:nvPicPr>
          <p:cNvPr id="57349" name="Picture 1">
            <a:extLst>
              <a:ext uri="{FF2B5EF4-FFF2-40B4-BE49-F238E27FC236}">
                <a16:creationId xmlns:a16="http://schemas.microsoft.com/office/drawing/2014/main" id="{64E04A78-8023-3D60-53A6-2A28C5108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188913"/>
            <a:ext cx="38608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0" name="Picture 3">
            <a:extLst>
              <a:ext uri="{FF2B5EF4-FFF2-40B4-BE49-F238E27FC236}">
                <a16:creationId xmlns:a16="http://schemas.microsoft.com/office/drawing/2014/main" id="{4381018E-80B8-370C-C79D-93B17C2F1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6" y="908050"/>
            <a:ext cx="4564063" cy="122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8" name="Picture 4">
            <a:extLst>
              <a:ext uri="{FF2B5EF4-FFF2-40B4-BE49-F238E27FC236}">
                <a16:creationId xmlns:a16="http://schemas.microsoft.com/office/drawing/2014/main" id="{97C8E542-55B0-A8A5-80FB-5F41E653A0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1" y="2205038"/>
            <a:ext cx="2219325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2" name="Picture 5">
            <a:extLst>
              <a:ext uri="{FF2B5EF4-FFF2-40B4-BE49-F238E27FC236}">
                <a16:creationId xmlns:a16="http://schemas.microsoft.com/office/drawing/2014/main" id="{B9C0DBF6-9146-84EF-7E89-AE67F29F7A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1" y="3573463"/>
            <a:ext cx="8937625" cy="69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10" name="Picture 6">
            <a:extLst>
              <a:ext uri="{FF2B5EF4-FFF2-40B4-BE49-F238E27FC236}">
                <a16:creationId xmlns:a16="http://schemas.microsoft.com/office/drawing/2014/main" id="{3D771FCB-7159-75E4-6EE0-8D6B32931D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9" y="4292601"/>
            <a:ext cx="2879725" cy="245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6" name="Picture 11">
            <a:extLst>
              <a:ext uri="{FF2B5EF4-FFF2-40B4-BE49-F238E27FC236}">
                <a16:creationId xmlns:a16="http://schemas.microsoft.com/office/drawing/2014/main" id="{0F4971A6-1086-F421-B206-73ECD8FAC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338888" y="908050"/>
            <a:ext cx="2381250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1212" name="Picture 12">
            <a:extLst>
              <a:ext uri="{FF2B5EF4-FFF2-40B4-BE49-F238E27FC236}">
                <a16:creationId xmlns:a16="http://schemas.microsoft.com/office/drawing/2014/main" id="{C8B899FE-3FC4-E6CB-55F4-305C05801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688388" y="908050"/>
            <a:ext cx="1847850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53685-FB05-4893-8803-E9D2E9D4A007}" type="slidenum">
              <a:rPr lang="en-US" smtClean="0"/>
              <a:t>20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9900458" y="245482"/>
            <a:ext cx="2153480" cy="2843000"/>
            <a:chOff x="9525812" y="282925"/>
            <a:chExt cx="2557481" cy="296705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25812" y="282925"/>
              <a:ext cx="2557481" cy="2967059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9525812" y="2022764"/>
              <a:ext cx="310915" cy="2493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33" y="3526753"/>
            <a:ext cx="9244080" cy="21431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33" y="201147"/>
            <a:ext cx="9286943" cy="301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69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53685-FB05-4893-8803-E9D2E9D4A007}" type="slidenum">
              <a:rPr lang="en-US" smtClean="0"/>
              <a:t>21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9900458" y="245482"/>
            <a:ext cx="2153480" cy="2843000"/>
            <a:chOff x="9525812" y="282925"/>
            <a:chExt cx="2557481" cy="2967059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25812" y="282925"/>
              <a:ext cx="2557481" cy="2967059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9525812" y="2022764"/>
              <a:ext cx="310915" cy="2493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90" y="480477"/>
            <a:ext cx="9334568" cy="446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76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53685-FB05-4893-8803-E9D2E9D4A007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483" y="585142"/>
            <a:ext cx="9244080" cy="20050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483" y="3136866"/>
            <a:ext cx="9272655" cy="117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46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968F4B2-7B00-9328-827B-95E8CC01EA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743"/>
          <a:stretch/>
        </p:blipFill>
        <p:spPr>
          <a:xfrm>
            <a:off x="0" y="0"/>
            <a:ext cx="11217505" cy="41529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987FA5C-2BAF-D5CD-C2E3-3AE65C0CD8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63" t="55561" r="17401"/>
          <a:stretch/>
        </p:blipFill>
        <p:spPr>
          <a:xfrm>
            <a:off x="7067550" y="3647111"/>
            <a:ext cx="5124450" cy="321088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1D1FE9C-0BFB-B8DF-4B25-E9E87C448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89700"/>
            <a:ext cx="4477375" cy="80973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CD852E0-7839-0E1F-715F-084C1CBE6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9187" y="4423068"/>
            <a:ext cx="2095792" cy="54300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64B8A77-9BE7-EC01-97D2-0A8EE280BD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100" y="5425619"/>
            <a:ext cx="2867425" cy="39058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F8CA2E0-5DD0-4E48-BA61-CDF983A5E8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6923" y="5425619"/>
            <a:ext cx="3067478" cy="485843"/>
          </a:xfrm>
          <a:prstGeom prst="rect">
            <a:avLst/>
          </a:prstGeom>
        </p:spPr>
      </p:pic>
      <p:sp>
        <p:nvSpPr>
          <p:cNvPr id="20" name="箭头: 右 19">
            <a:extLst>
              <a:ext uri="{FF2B5EF4-FFF2-40B4-BE49-F238E27FC236}">
                <a16:creationId xmlns:a16="http://schemas.microsoft.com/office/drawing/2014/main" id="{725F4C04-C603-C565-A7D4-6A45B54C87B9}"/>
              </a:ext>
            </a:extLst>
          </p:cNvPr>
          <p:cNvSpPr/>
          <p:nvPr/>
        </p:nvSpPr>
        <p:spPr>
          <a:xfrm>
            <a:off x="4615543" y="4638968"/>
            <a:ext cx="491897" cy="2436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93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968F4B2-7B00-9328-827B-95E8CC01EA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86" b="57743"/>
          <a:stretch/>
        </p:blipFill>
        <p:spPr>
          <a:xfrm>
            <a:off x="0" y="0"/>
            <a:ext cx="11217505" cy="30732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987FA5C-2BAF-D5CD-C2E3-3AE65C0CD8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63" t="55561" r="17401"/>
          <a:stretch/>
        </p:blipFill>
        <p:spPr>
          <a:xfrm>
            <a:off x="7067550" y="3647111"/>
            <a:ext cx="5124450" cy="321088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1D1FE9C-0BFB-B8DF-4B25-E9E87C448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115" y="2957092"/>
            <a:ext cx="3667912" cy="66334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CD852E0-7839-0E1F-715F-084C1CBE6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8634" y="5641294"/>
            <a:ext cx="2095792" cy="54300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64B8A77-9BE7-EC01-97D2-0A8EE280BD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6730" y="2601135"/>
            <a:ext cx="2329195" cy="31726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F8CA2E0-5DD0-4E48-BA61-CDF983A5E8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8577" y="2562444"/>
            <a:ext cx="2491697" cy="39464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FE1DC0B-9894-A08E-F147-B583ADE64D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073280"/>
            <a:ext cx="2715004" cy="201958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B9576AC-F922-5F34-9460-A5E29C09C5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66786" y="3258437"/>
            <a:ext cx="2429214" cy="72400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043ADD6-9850-0A26-2B50-14F46A7F47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6584" y="5092862"/>
            <a:ext cx="2124371" cy="51442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682C58A-ACB0-7C17-C110-4C645F243F8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72031"/>
          <a:stretch/>
        </p:blipFill>
        <p:spPr>
          <a:xfrm>
            <a:off x="3116950" y="4383755"/>
            <a:ext cx="1113725" cy="233395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18DF349-9079-FA3D-CAAE-92B2C955BBE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1448"/>
          <a:stretch/>
        </p:blipFill>
        <p:spPr>
          <a:xfrm>
            <a:off x="4124403" y="4383756"/>
            <a:ext cx="2331544" cy="233395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89CCB13-A0FB-D6EF-6CA0-3B5F550E937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7954" y="5721247"/>
            <a:ext cx="2133898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3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7396CB0C-645F-3833-9B14-8FF2CFE78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012" y="4844521"/>
            <a:ext cx="6773220" cy="7811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987FA5C-2BAF-D5CD-C2E3-3AE65C0CD8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463" t="55561" r="17401"/>
          <a:stretch/>
        </p:blipFill>
        <p:spPr>
          <a:xfrm>
            <a:off x="7654822" y="1108961"/>
            <a:ext cx="4537177" cy="284291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1D1FE9C-0BFB-B8DF-4B25-E9E87C448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8115" y="394648"/>
            <a:ext cx="3667912" cy="66334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CD852E0-7839-0E1F-715F-084C1CBE64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0493" y="2815122"/>
            <a:ext cx="2095792" cy="54300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64B8A77-9BE7-EC01-97D2-0A8EE280BD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6730" y="38691"/>
            <a:ext cx="2329195" cy="31726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F8CA2E0-5DD0-4E48-BA61-CDF983A5E8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8577" y="0"/>
            <a:ext cx="2491697" cy="39464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FE1DC0B-9894-A08E-F147-B583ADE64D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7010"/>
            <a:ext cx="2715004" cy="20195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043ADD6-9850-0A26-2B50-14F46A7F47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120" y="1997183"/>
            <a:ext cx="2124371" cy="51442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18DF349-9079-FA3D-CAAE-92B2C955BBE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1448"/>
          <a:stretch/>
        </p:blipFill>
        <p:spPr>
          <a:xfrm>
            <a:off x="4124403" y="38691"/>
            <a:ext cx="2331544" cy="233395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89CCB13-A0FB-D6EF-6CA0-3B5F550E937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1106" y="2386437"/>
            <a:ext cx="2133898" cy="42868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682C58A-ACB0-7C17-C110-4C645F243F8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7056" r="72031" b="60903"/>
          <a:stretch/>
        </p:blipFill>
        <p:spPr>
          <a:xfrm>
            <a:off x="3116950" y="640151"/>
            <a:ext cx="1113725" cy="514422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E214534-5215-293E-52FD-CE3B8E40E2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460" y="2864414"/>
            <a:ext cx="1609950" cy="58110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0B0A31E-DEEA-A9FB-ACB1-51C8E89BDD0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56354" y="2974102"/>
            <a:ext cx="5020376" cy="60015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F944891-CAF0-6935-A77D-D23A511205A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4311" y="3559933"/>
            <a:ext cx="1495634" cy="67636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14A458C-554D-7D6A-2D80-5AD44F9E5FF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85081" y="3656253"/>
            <a:ext cx="4163006" cy="514422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E25759AD-E128-6224-BBA1-E62C537C7C43}"/>
              </a:ext>
            </a:extLst>
          </p:cNvPr>
          <p:cNvSpPr txBox="1"/>
          <p:nvPr/>
        </p:nvSpPr>
        <p:spPr>
          <a:xfrm>
            <a:off x="6976730" y="2924602"/>
            <a:ext cx="9232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800" b="1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800" b="1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992F4F9-BDA7-62FD-7319-3F9056FA3230}"/>
              </a:ext>
            </a:extLst>
          </p:cNvPr>
          <p:cNvSpPr txBox="1"/>
          <p:nvPr/>
        </p:nvSpPr>
        <p:spPr>
          <a:xfrm>
            <a:off x="6593763" y="3605138"/>
            <a:ext cx="9232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800" b="1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800" b="1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DA622B3A-2F3C-EF85-D9A0-EC77FC07C2C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1037" y="4405466"/>
            <a:ext cx="8059275" cy="552527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092DEB80-16CE-273A-D571-0B58FF4CBC0C}"/>
              </a:ext>
            </a:extLst>
          </p:cNvPr>
          <p:cNvSpPr txBox="1"/>
          <p:nvPr/>
        </p:nvSpPr>
        <p:spPr>
          <a:xfrm>
            <a:off x="3246007" y="4973490"/>
            <a:ext cx="923243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2800" b="1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800" b="1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800" b="1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76E695AA-558D-B9B8-031A-0FD357B949F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5822508"/>
            <a:ext cx="6173061" cy="628738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0D590E68-4F0E-3226-11D1-E2B87F09DB0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32632" y="5196512"/>
            <a:ext cx="2933653" cy="552527"/>
          </a:xfrm>
          <a:prstGeom prst="rect">
            <a:avLst/>
          </a:prstGeom>
          <a:ln w="19050">
            <a:solidFill>
              <a:srgbClr val="00FFFF"/>
            </a:solidFill>
          </a:ln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1093BA1B-489A-C6A1-6E5D-49DAE9B3CB33}"/>
              </a:ext>
            </a:extLst>
          </p:cNvPr>
          <p:cNvSpPr/>
          <p:nvPr/>
        </p:nvSpPr>
        <p:spPr>
          <a:xfrm>
            <a:off x="39460" y="4844521"/>
            <a:ext cx="883783" cy="781159"/>
          </a:xfrm>
          <a:prstGeom prst="rect">
            <a:avLst/>
          </a:prstGeom>
          <a:noFill/>
          <a:ln w="38100">
            <a:solidFill>
              <a:srgbClr val="00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ED6D5C2-01E6-E3D5-6FF0-F67735D95A8A}"/>
              </a:ext>
            </a:extLst>
          </p:cNvPr>
          <p:cNvSpPr/>
          <p:nvPr/>
        </p:nvSpPr>
        <p:spPr>
          <a:xfrm>
            <a:off x="1831221" y="5674155"/>
            <a:ext cx="4264779" cy="781159"/>
          </a:xfrm>
          <a:prstGeom prst="rect">
            <a:avLst/>
          </a:prstGeom>
          <a:noFill/>
          <a:ln w="38100">
            <a:solidFill>
              <a:srgbClr val="00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F9A78C3-A609-F1DD-8518-DDDD0806CA04}"/>
              </a:ext>
            </a:extLst>
          </p:cNvPr>
          <p:cNvSpPr/>
          <p:nvPr/>
        </p:nvSpPr>
        <p:spPr>
          <a:xfrm>
            <a:off x="2756905" y="2808599"/>
            <a:ext cx="883783" cy="781159"/>
          </a:xfrm>
          <a:prstGeom prst="rect">
            <a:avLst/>
          </a:prstGeom>
          <a:noFill/>
          <a:ln w="38100">
            <a:solidFill>
              <a:srgbClr val="00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8C96799E-76C3-6798-3E9F-F11A0E11830E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9707"/>
          <a:stretch/>
        </p:blipFill>
        <p:spPr>
          <a:xfrm>
            <a:off x="6187658" y="5957846"/>
            <a:ext cx="6038847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9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30" grpId="0" animBg="1"/>
      <p:bldP spid="36" grpId="0" animBg="1"/>
      <p:bldP spid="37" grpId="0" animBg="1"/>
      <p:bldP spid="3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04A983B-EFB6-4561-FB41-36CC0A5D80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377"/>
          <a:stretch/>
        </p:blipFill>
        <p:spPr>
          <a:xfrm>
            <a:off x="80830" y="3154967"/>
            <a:ext cx="9291725" cy="15252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987FA5C-2BAF-D5CD-C2E3-3AE65C0CD8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463" t="55561" r="17401"/>
          <a:stretch/>
        </p:blipFill>
        <p:spPr>
          <a:xfrm>
            <a:off x="7654822" y="1108961"/>
            <a:ext cx="4537177" cy="284291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1D1FE9C-0BFB-B8DF-4B25-E9E87C448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8115" y="394648"/>
            <a:ext cx="3667912" cy="66334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CD852E0-7839-0E1F-715F-084C1CBE64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0493" y="2815122"/>
            <a:ext cx="2095792" cy="54300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64B8A77-9BE7-EC01-97D2-0A8EE280BD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6730" y="38691"/>
            <a:ext cx="2329195" cy="31726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F8CA2E0-5DD0-4E48-BA61-CDF983A5E8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8577" y="0"/>
            <a:ext cx="2491697" cy="39464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FE1DC0B-9894-A08E-F147-B583ADE64D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7010"/>
            <a:ext cx="2715004" cy="20195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043ADD6-9850-0A26-2B50-14F46A7F47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120" y="1997183"/>
            <a:ext cx="2124371" cy="51442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18DF349-9079-FA3D-CAAE-92B2C955BBE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1448"/>
          <a:stretch/>
        </p:blipFill>
        <p:spPr>
          <a:xfrm>
            <a:off x="4124403" y="38691"/>
            <a:ext cx="2331544" cy="233395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89CCB13-A0FB-D6EF-6CA0-3B5F550E937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1106" y="2386437"/>
            <a:ext cx="2133898" cy="42868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682C58A-ACB0-7C17-C110-4C645F243F8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7056" r="72031" b="60903"/>
          <a:stretch/>
        </p:blipFill>
        <p:spPr>
          <a:xfrm>
            <a:off x="3116950" y="640151"/>
            <a:ext cx="1113725" cy="514422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8E0E5B7-B988-B1C2-45E2-ADADCDAD5E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362" b="38183"/>
          <a:stretch/>
        </p:blipFill>
        <p:spPr>
          <a:xfrm>
            <a:off x="80830" y="4815516"/>
            <a:ext cx="9291725" cy="63958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D3F7EFD-2A3B-FEAD-F212-BA5B82E7F5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811" b="-1"/>
          <a:stretch/>
        </p:blipFill>
        <p:spPr>
          <a:xfrm>
            <a:off x="80830" y="5349152"/>
            <a:ext cx="9291725" cy="139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3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B4E2D69-718F-5D99-6BEB-34FE0430FB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060"/>
          <a:stretch/>
        </p:blipFill>
        <p:spPr>
          <a:xfrm>
            <a:off x="140716" y="3276570"/>
            <a:ext cx="2715004" cy="35754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987FA5C-2BAF-D5CD-C2E3-3AE65C0CD8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463" t="55561" r="17401"/>
          <a:stretch/>
        </p:blipFill>
        <p:spPr>
          <a:xfrm>
            <a:off x="7654822" y="1108961"/>
            <a:ext cx="4537177" cy="284291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1D1FE9C-0BFB-B8DF-4B25-E9E87C448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8115" y="394648"/>
            <a:ext cx="3667912" cy="66334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CD852E0-7839-0E1F-715F-084C1CBE64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0493" y="2815122"/>
            <a:ext cx="2095792" cy="54300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64B8A77-9BE7-EC01-97D2-0A8EE280BD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6730" y="38691"/>
            <a:ext cx="2329195" cy="31726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F8CA2E0-5DD0-4E48-BA61-CDF983A5E8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8577" y="0"/>
            <a:ext cx="2491697" cy="39464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FE1DC0B-9894-A08E-F147-B583ADE64D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7010"/>
            <a:ext cx="2715004" cy="20195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043ADD6-9850-0A26-2B50-14F46A7F47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120" y="1997183"/>
            <a:ext cx="2124371" cy="51442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18DF349-9079-FA3D-CAAE-92B2C955BBE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1448"/>
          <a:stretch/>
        </p:blipFill>
        <p:spPr>
          <a:xfrm>
            <a:off x="4124403" y="38691"/>
            <a:ext cx="2331544" cy="233395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89CCB13-A0FB-D6EF-6CA0-3B5F550E937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1106" y="2386437"/>
            <a:ext cx="2133898" cy="42868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682C58A-ACB0-7C17-C110-4C645F243F8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7056" r="72031" b="60903"/>
          <a:stretch/>
        </p:blipFill>
        <p:spPr>
          <a:xfrm>
            <a:off x="3116950" y="640151"/>
            <a:ext cx="1113725" cy="514422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1CD659D-15C8-02F9-5F10-7532F13216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59" r="38290" b="80199"/>
          <a:stretch/>
        </p:blipFill>
        <p:spPr>
          <a:xfrm>
            <a:off x="3517497" y="3243881"/>
            <a:ext cx="3211612" cy="7079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A17841F-7475-37F6-C95D-4CF06E1957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59" t="19802" r="22987" b="60396"/>
          <a:stretch/>
        </p:blipFill>
        <p:spPr>
          <a:xfrm>
            <a:off x="3116951" y="4099902"/>
            <a:ext cx="4698582" cy="70799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6755D52-69DB-6A44-E145-E20F988F6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59" t="42728"/>
          <a:stretch/>
        </p:blipFill>
        <p:spPr>
          <a:xfrm>
            <a:off x="2855720" y="4771590"/>
            <a:ext cx="6932271" cy="204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16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Box 5">
            <a:extLst>
              <a:ext uri="{FF2B5EF4-FFF2-40B4-BE49-F238E27FC236}">
                <a16:creationId xmlns:a16="http://schemas.microsoft.com/office/drawing/2014/main" id="{00998D44-BBD2-F1BA-FFDB-03298AB9E2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6324600"/>
            <a:ext cx="14478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1200"/>
              <a:t>Section 5.8</a:t>
            </a:r>
          </a:p>
        </p:txBody>
      </p:sp>
      <p:sp>
        <p:nvSpPr>
          <p:cNvPr id="71683" name="Slide Number Placeholder 1">
            <a:extLst>
              <a:ext uri="{FF2B5EF4-FFF2-40B4-BE49-F238E27FC236}">
                <a16:creationId xmlns:a16="http://schemas.microsoft.com/office/drawing/2014/main" id="{3A5F25A6-0846-046C-AB39-85CD1B2CA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1CDB93AF-E765-44DB-8CCF-3F8E1AB3BCE7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28</a:t>
            </a:fld>
            <a:endParaRPr lang="en-US" altLang="en-US"/>
          </a:p>
        </p:txBody>
      </p:sp>
      <p:pic>
        <p:nvPicPr>
          <p:cNvPr id="71684" name="Picture 2">
            <a:extLst>
              <a:ext uri="{FF2B5EF4-FFF2-40B4-BE49-F238E27FC236}">
                <a16:creationId xmlns:a16="http://schemas.microsoft.com/office/drawing/2014/main" id="{FD42F200-D4A1-97F4-D883-03B2F754B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9" y="260350"/>
            <a:ext cx="8785225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5" name="Picture 3">
            <a:extLst>
              <a:ext uri="{FF2B5EF4-FFF2-40B4-BE49-F238E27FC236}">
                <a16:creationId xmlns:a16="http://schemas.microsoft.com/office/drawing/2014/main" id="{E13883E4-987D-25AF-B51D-7B49A3EDE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176" y="1125539"/>
            <a:ext cx="5013325" cy="202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3" name="Picture 6">
            <a:extLst>
              <a:ext uri="{FF2B5EF4-FFF2-40B4-BE49-F238E27FC236}">
                <a16:creationId xmlns:a16="http://schemas.microsoft.com/office/drawing/2014/main" id="{AAB9C6F1-30D5-0F5B-CA3E-C98EC3C7C4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6" y="1268413"/>
            <a:ext cx="3705225" cy="374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9" name="Picture 8">
            <a:extLst>
              <a:ext uri="{FF2B5EF4-FFF2-40B4-BE49-F238E27FC236}">
                <a16:creationId xmlns:a16="http://schemas.microsoft.com/office/drawing/2014/main" id="{70CE85A0-0646-D524-F7F3-036E23407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80051" y="3644900"/>
            <a:ext cx="2314575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4520" name="Picture 9">
            <a:extLst>
              <a:ext uri="{FF2B5EF4-FFF2-40B4-BE49-F238E27FC236}">
                <a16:creationId xmlns:a16="http://schemas.microsoft.com/office/drawing/2014/main" id="{7C10552B-EAD7-7636-8283-F51AE6865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932739" y="3287714"/>
            <a:ext cx="63817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5546" name="Picture 10">
            <a:extLst>
              <a:ext uri="{FF2B5EF4-FFF2-40B4-BE49-F238E27FC236}">
                <a16:creationId xmlns:a16="http://schemas.microsoft.com/office/drawing/2014/main" id="{7B68FCE9-96D9-C7C8-F6D1-D4C758027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737475" y="4121150"/>
            <a:ext cx="876300" cy="18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5547" name="Picture 11">
            <a:extLst>
              <a:ext uri="{FF2B5EF4-FFF2-40B4-BE49-F238E27FC236}">
                <a16:creationId xmlns:a16="http://schemas.microsoft.com/office/drawing/2014/main" id="{43F6A26A-9CF6-4080-7FB5-E876189BE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613776" y="3535363"/>
            <a:ext cx="1990725" cy="245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EB570-D20F-C436-6CA2-EF7C24558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62EAA-DBC1-FDB1-85E9-5D956A5861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3E1A84-4C01-E1EB-2143-CEA6CB806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F16F50-53E3-DC70-A298-4BA296136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74" y="0"/>
            <a:ext cx="112782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22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Slide Number Placeholder 1">
            <a:extLst>
              <a:ext uri="{FF2B5EF4-FFF2-40B4-BE49-F238E27FC236}">
                <a16:creationId xmlns:a16="http://schemas.microsoft.com/office/drawing/2014/main" id="{BBC282E1-BE4C-4112-14DA-E584906A8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74602804-3F30-400C-AABB-DED249503EB7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3</a:t>
            </a:fld>
            <a:endParaRPr lang="en-US" altLang="en-US"/>
          </a:p>
        </p:txBody>
      </p:sp>
      <p:pic>
        <p:nvPicPr>
          <p:cNvPr id="51204" name="Picture 2">
            <a:extLst>
              <a:ext uri="{FF2B5EF4-FFF2-40B4-BE49-F238E27FC236}">
                <a16:creationId xmlns:a16="http://schemas.microsoft.com/office/drawing/2014/main" id="{8E6EA8A6-BE56-6139-6D67-EC0909F70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74825" y="333375"/>
            <a:ext cx="58293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1205" name="Picture 3">
            <a:extLst>
              <a:ext uri="{FF2B5EF4-FFF2-40B4-BE49-F238E27FC236}">
                <a16:creationId xmlns:a16="http://schemas.microsoft.com/office/drawing/2014/main" id="{1CC09704-E46C-9CE8-2BB0-63914330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74826" y="908050"/>
            <a:ext cx="3743325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1206" name="Picture 4">
            <a:extLst>
              <a:ext uri="{FF2B5EF4-FFF2-40B4-BE49-F238E27FC236}">
                <a16:creationId xmlns:a16="http://schemas.microsoft.com/office/drawing/2014/main" id="{06E6A2EF-E6C3-5FE7-730D-3BF4491ED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04064" y="958850"/>
            <a:ext cx="2395537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2231" name="Picture 5">
            <a:extLst>
              <a:ext uri="{FF2B5EF4-FFF2-40B4-BE49-F238E27FC236}">
                <a16:creationId xmlns:a16="http://schemas.microsoft.com/office/drawing/2014/main" id="{DA81B044-86F8-DD59-FF67-9850E79ED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51639" y="2135188"/>
            <a:ext cx="1704975" cy="18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2232" name="Picture 6">
            <a:extLst>
              <a:ext uri="{FF2B5EF4-FFF2-40B4-BE49-F238E27FC236}">
                <a16:creationId xmlns:a16="http://schemas.microsoft.com/office/drawing/2014/main" id="{FA00000D-BE3C-E459-1C5D-6B123D7E7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74139" y="2168526"/>
            <a:ext cx="828675" cy="181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1209" name="Picture 7">
            <a:extLst>
              <a:ext uri="{FF2B5EF4-FFF2-40B4-BE49-F238E27FC236}">
                <a16:creationId xmlns:a16="http://schemas.microsoft.com/office/drawing/2014/main" id="{7B210F55-E8EE-01C3-57AF-012211F10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000750" y="2524126"/>
            <a:ext cx="68580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2234" name="Picture 8">
            <a:extLst>
              <a:ext uri="{FF2B5EF4-FFF2-40B4-BE49-F238E27FC236}">
                <a16:creationId xmlns:a16="http://schemas.microsoft.com/office/drawing/2014/main" id="{5C6E920B-472E-9DF6-475C-4ABFA627A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135188" y="2852738"/>
            <a:ext cx="22098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2235" name="Picture 9">
            <a:extLst>
              <a:ext uri="{FF2B5EF4-FFF2-40B4-BE49-F238E27FC236}">
                <a16:creationId xmlns:a16="http://schemas.microsoft.com/office/drawing/2014/main" id="{120F5A07-5E50-69C3-734B-F1BBC10FE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659064" y="3297238"/>
            <a:ext cx="1685925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1212" name="Picture 10">
            <a:extLst>
              <a:ext uri="{FF2B5EF4-FFF2-40B4-BE49-F238E27FC236}">
                <a16:creationId xmlns:a16="http://schemas.microsoft.com/office/drawing/2014/main" id="{C933D8F9-B110-F907-9733-3D30E7F02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695450" y="4229101"/>
            <a:ext cx="657225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2237" name="Picture 11">
            <a:extLst>
              <a:ext uri="{FF2B5EF4-FFF2-40B4-BE49-F238E27FC236}">
                <a16:creationId xmlns:a16="http://schemas.microsoft.com/office/drawing/2014/main" id="{49E9324F-572D-6116-7027-B1F4EF8CE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087564" y="4735513"/>
            <a:ext cx="1971675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2238" name="Picture 12">
            <a:extLst>
              <a:ext uri="{FF2B5EF4-FFF2-40B4-BE49-F238E27FC236}">
                <a16:creationId xmlns:a16="http://schemas.microsoft.com/office/drawing/2014/main" id="{F4EEC676-90EA-C495-B23E-09E16041B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4581525" y="4559301"/>
            <a:ext cx="283845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2239" name="Picture 13">
            <a:extLst>
              <a:ext uri="{FF2B5EF4-FFF2-40B4-BE49-F238E27FC236}">
                <a16:creationId xmlns:a16="http://schemas.microsoft.com/office/drawing/2014/main" id="{96B23CD0-DE39-23CA-2D89-E367DD4BD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2087564" y="5626100"/>
            <a:ext cx="319087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2240" name="Picture 14">
            <a:extLst>
              <a:ext uri="{FF2B5EF4-FFF2-40B4-BE49-F238E27FC236}">
                <a16:creationId xmlns:a16="http://schemas.microsoft.com/office/drawing/2014/main" id="{BCEACB10-5485-60CE-A0E4-481EB836F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5481639" y="5538789"/>
            <a:ext cx="469582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9000A-95D5-ECA3-13E2-C8E3B6EC1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432C4-FB6C-6F11-E27A-6764120087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B1041D-4173-FC74-4886-ADE094978EA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DAB9F3-A422-D626-946A-AF8A2E3D4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341" y="0"/>
            <a:ext cx="92993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560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073BB-6D9F-7FBB-9AE2-6F999FF2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DF8A3-915F-02E9-6BFB-964C96E8D5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1BFF9-5E45-8ED4-1528-94F6AD747F1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A99B5A-13F6-7EA3-9938-33FF043C1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378" y="0"/>
            <a:ext cx="88412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38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7783E-8FD8-C0C3-D151-F4DC6F401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3DC01-B94A-CBDE-8E68-861A52952B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8AF88-F09D-D130-2FC1-8F8E2FC1C56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01D948-F0D9-7CCB-2588-49A57C73F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885" y="0"/>
            <a:ext cx="85962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06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18D0F-53B6-3DDA-EEA8-560D76422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340EA-26E6-A48E-FF0F-A13A06F644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D6E57F-5EAA-D566-1331-471B83F14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A010B4-A9B2-29AE-2062-55C27E8F9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147" y="0"/>
            <a:ext cx="84977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696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74360-E023-7E73-2665-5DC5F6B19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80887-DF00-8CFE-39E0-C2DDB49B9B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90BE98-A7C3-4F9A-FC83-C154BCC37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76E1F4-05A2-D5F3-17B1-1F54B1303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319" y="0"/>
            <a:ext cx="86233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818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8E965-8857-0844-D6D9-56470AEEE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9211A-A322-92DE-0CCF-2B717047B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3693A0-19CE-36BF-30BA-238B50728C7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549CD7-8FBC-BBCF-D6A7-D8A754D78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10" y="0"/>
            <a:ext cx="108943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894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46DA8-0F22-5B82-11A0-72C7DE332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6CC9D-7F96-D4A8-74EF-D71277854E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32B2F8-3697-5471-0AB7-07A7FCA1B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EAFF80-E0CF-6434-881A-B39153094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509" y="0"/>
            <a:ext cx="9520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896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5B28E-10A4-598F-D13C-7B7772FF8228}"/>
              </a:ext>
            </a:extLst>
          </p:cNvPr>
          <p:cNvSpPr txBox="1">
            <a:spLocks/>
          </p:cNvSpPr>
          <p:nvPr/>
        </p:nvSpPr>
        <p:spPr>
          <a:xfrm>
            <a:off x="0" y="227548"/>
            <a:ext cx="12192000" cy="11967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zh-CN" sz="6000" dirty="0">
                <a:solidFill>
                  <a:srgbClr val="011893"/>
                </a:solidFill>
                <a:latin typeface="+mn-lt"/>
              </a:rPr>
              <a:t>Example 5.23: Uniform circular motion in a vertical circle</a:t>
            </a:r>
            <a:endParaRPr lang="en-US" altLang="zh-CN" sz="6000" i="1" dirty="0">
              <a:solidFill>
                <a:srgbClr val="01189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353B3F-957C-C0B3-FBD6-B1070A0F9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716406"/>
            <a:ext cx="9386888" cy="1748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E0F6EA-8311-B26D-20BB-C967BC60F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78726"/>
            <a:ext cx="3043225" cy="33475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51DEA0-BD1A-108C-D2BE-08C618BE49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9745" y="4067456"/>
            <a:ext cx="1922037" cy="25306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BEF5CC-296F-7702-A3A1-9037D2ADB0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2687" y="3506862"/>
            <a:ext cx="1970088" cy="30912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17C6AC-827B-2130-3D11-220092FAAF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339"/>
          <a:stretch/>
        </p:blipFill>
        <p:spPr>
          <a:xfrm>
            <a:off x="3043225" y="3328148"/>
            <a:ext cx="2475075" cy="6850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17BF42-2CCF-1B35-1E58-537F5DD138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2867" y="3356723"/>
            <a:ext cx="2578981" cy="73930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AE78442-BEC6-E7FB-041D-13E8CCD7E416}"/>
              </a:ext>
            </a:extLst>
          </p:cNvPr>
          <p:cNvSpPr/>
          <p:nvPr/>
        </p:nvSpPr>
        <p:spPr>
          <a:xfrm>
            <a:off x="9031083" y="4344785"/>
            <a:ext cx="3160917" cy="21055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Note: </a:t>
            </a:r>
          </a:p>
          <a:p>
            <a:pPr algn="ctr"/>
            <a:r>
              <a:rPr lang="en-US" sz="2400" dirty="0" err="1"/>
              <a:t>n</a:t>
            </a:r>
            <a:r>
              <a:rPr lang="en-US" sz="2400" baseline="-25000" dirty="0" err="1"/>
              <a:t>T</a:t>
            </a:r>
            <a:r>
              <a:rPr lang="en-US" sz="2400" dirty="0"/>
              <a:t> </a:t>
            </a:r>
            <a:r>
              <a:rPr lang="en-US" sz="2400" b="0" dirty="0"/>
              <a:t>&amp;</a:t>
            </a:r>
            <a:r>
              <a:rPr lang="en-US" sz="2400" dirty="0"/>
              <a:t> </a:t>
            </a:r>
            <a:r>
              <a:rPr lang="en-US" sz="2400" dirty="0" err="1"/>
              <a:t>n</a:t>
            </a:r>
            <a:r>
              <a:rPr lang="en-US" sz="2400" baseline="-25000" dirty="0" err="1"/>
              <a:t>B</a:t>
            </a:r>
            <a:r>
              <a:rPr lang="en-US" sz="2400" dirty="0"/>
              <a:t> </a:t>
            </a:r>
            <a:r>
              <a:rPr lang="en-US" sz="2400" b="0" dirty="0"/>
              <a:t>are</a:t>
            </a:r>
            <a:r>
              <a:rPr lang="en-US" sz="2400" dirty="0"/>
              <a:t> </a:t>
            </a:r>
            <a:r>
              <a:rPr lang="en-US" sz="2400" b="0" dirty="0"/>
              <a:t>nonnegative</a:t>
            </a:r>
          </a:p>
          <a:p>
            <a:pPr algn="ctr"/>
            <a:r>
              <a:rPr lang="en-US" sz="2400" b="0" dirty="0"/>
              <a:t>Directions of </a:t>
            </a:r>
            <a:r>
              <a:rPr lang="en-US" sz="2400" dirty="0"/>
              <a:t>n </a:t>
            </a:r>
            <a:r>
              <a:rPr lang="en-US" sz="2400" b="0" dirty="0"/>
              <a:t>are </a:t>
            </a:r>
            <a:r>
              <a:rPr lang="en-US" sz="2400" dirty="0"/>
              <a:t>opposite</a:t>
            </a:r>
            <a:r>
              <a:rPr lang="en-US" sz="2400" b="0" dirty="0"/>
              <a:t> to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423348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5B28E-10A4-598F-D13C-7B7772FF8228}"/>
              </a:ext>
            </a:extLst>
          </p:cNvPr>
          <p:cNvSpPr txBox="1">
            <a:spLocks/>
          </p:cNvSpPr>
          <p:nvPr/>
        </p:nvSpPr>
        <p:spPr>
          <a:xfrm>
            <a:off x="0" y="227548"/>
            <a:ext cx="12192000" cy="11967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zh-CN" sz="6000" dirty="0">
                <a:solidFill>
                  <a:srgbClr val="011893"/>
                </a:solidFill>
                <a:latin typeface="+mn-lt"/>
              </a:rPr>
              <a:t>Example 5.23: Uniform circular motion in a vertical circle</a:t>
            </a:r>
            <a:endParaRPr lang="en-US" altLang="zh-CN" sz="6000" i="1" dirty="0">
              <a:solidFill>
                <a:srgbClr val="01189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353B3F-957C-C0B3-FBD6-B1070A0F9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716406"/>
            <a:ext cx="9386888" cy="1748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E0F6EA-8311-B26D-20BB-C967BC60F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13" y="3378726"/>
            <a:ext cx="3043225" cy="33475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51DEA0-BD1A-108C-D2BE-08C618BE49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166" y="4067456"/>
            <a:ext cx="1922037" cy="25306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17C6AC-827B-2130-3D11-220092FAAF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339"/>
          <a:stretch/>
        </p:blipFill>
        <p:spPr>
          <a:xfrm>
            <a:off x="3837646" y="3328148"/>
            <a:ext cx="2475075" cy="6850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635994-02F6-5B51-4374-2400603D70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5241" y="3523060"/>
            <a:ext cx="1598660" cy="458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55A8C0-27AA-1FA0-2210-BCCB5085C7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6902" y="4515929"/>
            <a:ext cx="4248191" cy="89435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BBF5169-43EA-38FC-8C98-8EE39D55C9B3}"/>
              </a:ext>
            </a:extLst>
          </p:cNvPr>
          <p:cNvSpPr txBox="1"/>
          <p:nvPr/>
        </p:nvSpPr>
        <p:spPr>
          <a:xfrm>
            <a:off x="6826934" y="3465141"/>
            <a:ext cx="15994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dirty="0">
                <a:cs typeface="Arial" panose="020B0604020202020204" pitchFamily="34" charset="0"/>
              </a:rPr>
              <a:t>At top</a:t>
            </a:r>
            <a:endParaRPr lang="zh-CN" altLang="en-US" sz="2400" u="sng" dirty="0">
              <a:cs typeface="Arial" panose="020B0604020202020204" pitchFamily="34" charset="0"/>
            </a:endParaRPr>
          </a:p>
        </p:txBody>
      </p:sp>
      <p:sp>
        <p:nvSpPr>
          <p:cNvPr id="13" name="文本框 10">
            <a:extLst>
              <a:ext uri="{FF2B5EF4-FFF2-40B4-BE49-F238E27FC236}">
                <a16:creationId xmlns:a16="http://schemas.microsoft.com/office/drawing/2014/main" id="{87542002-CC25-3971-C838-AC3E2EAE7455}"/>
              </a:ext>
            </a:extLst>
          </p:cNvPr>
          <p:cNvSpPr txBox="1"/>
          <p:nvPr/>
        </p:nvSpPr>
        <p:spPr>
          <a:xfrm>
            <a:off x="6960747" y="4214124"/>
            <a:ext cx="8544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dirty="0">
                <a:cs typeface="Arial" panose="020B0604020202020204" pitchFamily="34" charset="0"/>
              </a:rPr>
              <a:t>So:</a:t>
            </a:r>
            <a:endParaRPr lang="zh-CN" altLang="en-US" sz="2400" u="sng" dirty="0"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448FE9-3740-9977-A94A-45324D02FB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3176" y="5675540"/>
            <a:ext cx="3002094" cy="105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3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5B28E-10A4-598F-D13C-7B7772FF8228}"/>
              </a:ext>
            </a:extLst>
          </p:cNvPr>
          <p:cNvSpPr txBox="1">
            <a:spLocks/>
          </p:cNvSpPr>
          <p:nvPr/>
        </p:nvSpPr>
        <p:spPr>
          <a:xfrm>
            <a:off x="0" y="227548"/>
            <a:ext cx="12192000" cy="11967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zh-CN" sz="6000" dirty="0">
                <a:solidFill>
                  <a:srgbClr val="011893"/>
                </a:solidFill>
                <a:latin typeface="+mn-lt"/>
              </a:rPr>
              <a:t>Example 5.23: Uniform circular motion in a vertical circle</a:t>
            </a:r>
            <a:endParaRPr lang="en-US" altLang="zh-CN" sz="6000" i="1" dirty="0">
              <a:solidFill>
                <a:srgbClr val="01189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353B3F-957C-C0B3-FBD6-B1070A0F9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716406"/>
            <a:ext cx="9386888" cy="1748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E0F6EA-8311-B26D-20BB-C967BC60F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13" y="3378726"/>
            <a:ext cx="3043225" cy="334754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BBF5169-43EA-38FC-8C98-8EE39D55C9B3}"/>
              </a:ext>
            </a:extLst>
          </p:cNvPr>
          <p:cNvSpPr txBox="1"/>
          <p:nvPr/>
        </p:nvSpPr>
        <p:spPr>
          <a:xfrm>
            <a:off x="6046426" y="3465141"/>
            <a:ext cx="26264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dirty="0">
                <a:cs typeface="Arial" panose="020B0604020202020204" pitchFamily="34" charset="0"/>
              </a:rPr>
              <a:t>At bottom</a:t>
            </a:r>
            <a:endParaRPr lang="zh-CN" altLang="en-US" sz="2400" u="sng" dirty="0">
              <a:cs typeface="Arial" panose="020B0604020202020204" pitchFamily="34" charset="0"/>
            </a:endParaRPr>
          </a:p>
        </p:txBody>
      </p:sp>
      <p:sp>
        <p:nvSpPr>
          <p:cNvPr id="13" name="文本框 10">
            <a:extLst>
              <a:ext uri="{FF2B5EF4-FFF2-40B4-BE49-F238E27FC236}">
                <a16:creationId xmlns:a16="http://schemas.microsoft.com/office/drawing/2014/main" id="{87542002-CC25-3971-C838-AC3E2EAE7455}"/>
              </a:ext>
            </a:extLst>
          </p:cNvPr>
          <p:cNvSpPr txBox="1"/>
          <p:nvPr/>
        </p:nvSpPr>
        <p:spPr>
          <a:xfrm>
            <a:off x="6693710" y="4214124"/>
            <a:ext cx="8544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dirty="0">
                <a:cs typeface="Arial" panose="020B0604020202020204" pitchFamily="34" charset="0"/>
              </a:rPr>
              <a:t>So:</a:t>
            </a:r>
            <a:endParaRPr lang="zh-CN" altLang="en-US" sz="2400" u="sng" dirty="0"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5AB0CC-CA70-24B1-C4A6-392D44E39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445" y="3757241"/>
            <a:ext cx="1970088" cy="30912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904941-3293-1BCB-08BC-D1A1A25F85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0238" y="3326319"/>
            <a:ext cx="2578981" cy="7393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670D67-4C08-3F7D-F964-F41662206E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9132" y="3465141"/>
            <a:ext cx="1742166" cy="5398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885ECE4-A32C-4B70-FFFD-939CD8ED47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2132" y="4004967"/>
            <a:ext cx="4649868" cy="8956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510C84-2AA3-772F-C881-BD0397D64C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9132" y="4978749"/>
            <a:ext cx="3061620" cy="122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8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Slide Number Placeholder 1">
            <a:extLst>
              <a:ext uri="{FF2B5EF4-FFF2-40B4-BE49-F238E27FC236}">
                <a16:creationId xmlns:a16="http://schemas.microsoft.com/office/drawing/2014/main" id="{9B564831-D93F-340B-119F-1D57664F2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7DE1A94F-EC69-4804-90A6-034B9A81895B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4</a:t>
            </a:fld>
            <a:endParaRPr lang="en-US" altLang="en-US"/>
          </a:p>
        </p:txBody>
      </p:sp>
      <p:pic>
        <p:nvPicPr>
          <p:cNvPr id="52228" name="Picture 2">
            <a:extLst>
              <a:ext uri="{FF2B5EF4-FFF2-40B4-BE49-F238E27FC236}">
                <a16:creationId xmlns:a16="http://schemas.microsoft.com/office/drawing/2014/main" id="{FA0F475A-84DA-D167-8B55-594B23823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74825" y="333375"/>
            <a:ext cx="611505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2229" name="Picture 3">
            <a:extLst>
              <a:ext uri="{FF2B5EF4-FFF2-40B4-BE49-F238E27FC236}">
                <a16:creationId xmlns:a16="http://schemas.microsoft.com/office/drawing/2014/main" id="{983F5991-9EFA-7943-98A5-E7DF39749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8025" y="835026"/>
            <a:ext cx="10100065" cy="24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2230" name="Picture 4">
            <a:extLst>
              <a:ext uri="{FF2B5EF4-FFF2-40B4-BE49-F238E27FC236}">
                <a16:creationId xmlns:a16="http://schemas.microsoft.com/office/drawing/2014/main" id="{72D49D49-6621-2977-1C16-4ED5828CC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28265" y="1477964"/>
            <a:ext cx="9359566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3255" name="Picture 5">
            <a:extLst>
              <a:ext uri="{FF2B5EF4-FFF2-40B4-BE49-F238E27FC236}">
                <a16:creationId xmlns:a16="http://schemas.microsoft.com/office/drawing/2014/main" id="{5774574D-36A9-0CC2-160E-2A8AF8278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33368" y="2184400"/>
            <a:ext cx="3954463" cy="453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3256" name="Picture 6">
            <a:extLst>
              <a:ext uri="{FF2B5EF4-FFF2-40B4-BE49-F238E27FC236}">
                <a16:creationId xmlns:a16="http://schemas.microsoft.com/office/drawing/2014/main" id="{03F92B36-00E2-BAEF-2859-00D5B48C0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985097" y="2443552"/>
            <a:ext cx="196215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3257" name="Picture 7">
            <a:extLst>
              <a:ext uri="{FF2B5EF4-FFF2-40B4-BE49-F238E27FC236}">
                <a16:creationId xmlns:a16="http://schemas.microsoft.com/office/drawing/2014/main" id="{1B6F97F5-3A83-A81C-EB57-96479C555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684336" y="3079751"/>
            <a:ext cx="425767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B74F767B-028C-4E3F-D917-F431BC6B8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555" y="1984896"/>
            <a:ext cx="4043196" cy="48106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C5B28E-10A4-598F-D13C-7B7772FF8228}"/>
              </a:ext>
            </a:extLst>
          </p:cNvPr>
          <p:cNvSpPr txBox="1">
            <a:spLocks/>
          </p:cNvSpPr>
          <p:nvPr/>
        </p:nvSpPr>
        <p:spPr>
          <a:xfrm>
            <a:off x="0" y="62448"/>
            <a:ext cx="12192000" cy="11967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zh-CN" sz="6000" dirty="0">
                <a:solidFill>
                  <a:srgbClr val="011893"/>
                </a:solidFill>
                <a:latin typeface="+mn-lt"/>
              </a:rPr>
              <a:t>Force in uniform circular motion</a:t>
            </a:r>
            <a:endParaRPr lang="en-US" altLang="zh-CN" sz="6000" i="1" dirty="0">
              <a:solidFill>
                <a:srgbClr val="01189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541324-840A-5A32-0CEC-F169A4BDB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991" y="1064581"/>
            <a:ext cx="9863509" cy="23644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92F9D7D-E405-A4E9-9416-8E4F15071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80614" y="4187921"/>
            <a:ext cx="4327726" cy="26098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A0C9381-736C-6AB5-D5EF-ACB817AFC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7269" y="3429000"/>
            <a:ext cx="2816131" cy="6348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573317C-676F-A4AC-CC6C-E7845229C7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8907" y="4233272"/>
            <a:ext cx="5957827" cy="102552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4ADA7FA-3934-0B81-3356-9FD6E47250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5453" y="5638260"/>
            <a:ext cx="4964855" cy="97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6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FE087CA-58B1-9EA5-17A6-329C1F241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76" y="881590"/>
            <a:ext cx="3200497" cy="386109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BC3B251-4636-313D-6729-8842FE01C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2715" y="881590"/>
            <a:ext cx="8927641" cy="28369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C5B28E-10A4-598F-D13C-7B7772FF8228}"/>
              </a:ext>
            </a:extLst>
          </p:cNvPr>
          <p:cNvSpPr txBox="1">
            <a:spLocks/>
          </p:cNvSpPr>
          <p:nvPr/>
        </p:nvSpPr>
        <p:spPr>
          <a:xfrm>
            <a:off x="0" y="62448"/>
            <a:ext cx="12192000" cy="11967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zh-CN" sz="6000" dirty="0">
                <a:solidFill>
                  <a:srgbClr val="011893"/>
                </a:solidFill>
                <a:latin typeface="+mn-lt"/>
              </a:rPr>
              <a:t>Example 5.20: A Conical Pendulum</a:t>
            </a:r>
            <a:endParaRPr lang="en-US" altLang="zh-CN" sz="6000" i="1" dirty="0">
              <a:solidFill>
                <a:srgbClr val="01189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9EEBA59-1007-B0ED-14FA-64CE14F7D4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39"/>
          <a:stretch/>
        </p:blipFill>
        <p:spPr>
          <a:xfrm>
            <a:off x="9668257" y="3316224"/>
            <a:ext cx="2523744" cy="331622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A5E3320-7689-19D4-5110-31CAAF6D89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0104" y="3835434"/>
            <a:ext cx="4711792" cy="11569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5B20D04-6932-2361-2472-CCB17F9EC5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757" y="5136010"/>
            <a:ext cx="8336320" cy="4701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2100D4-BEFB-D76F-AD34-A3DD4A02332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5017"/>
          <a:stretch/>
        </p:blipFill>
        <p:spPr>
          <a:xfrm>
            <a:off x="1276972" y="5741329"/>
            <a:ext cx="3773898" cy="470162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5F7547D-8C3D-9B98-35B3-60F83A87EBFC}"/>
              </a:ext>
            </a:extLst>
          </p:cNvPr>
          <p:cNvSpPr/>
          <p:nvPr/>
        </p:nvSpPr>
        <p:spPr>
          <a:xfrm>
            <a:off x="591015" y="4877844"/>
            <a:ext cx="3479180" cy="1098565"/>
          </a:xfrm>
          <a:custGeom>
            <a:avLst/>
            <a:gdLst>
              <a:gd name="connsiteX0" fmla="*/ 3100039 w 3100039"/>
              <a:gd name="connsiteY0" fmla="*/ 0 h 1170878"/>
              <a:gd name="connsiteX1" fmla="*/ 3100039 w 3100039"/>
              <a:gd name="connsiteY1" fmla="*/ 356839 h 1170878"/>
              <a:gd name="connsiteX2" fmla="*/ 0 w 3100039"/>
              <a:gd name="connsiteY2" fmla="*/ 356839 h 1170878"/>
              <a:gd name="connsiteX3" fmla="*/ 0 w 3100039"/>
              <a:gd name="connsiteY3" fmla="*/ 1170878 h 1170878"/>
              <a:gd name="connsiteX4" fmla="*/ 602165 w 3100039"/>
              <a:gd name="connsiteY4" fmla="*/ 1170878 h 1170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0039" h="1170878">
                <a:moveTo>
                  <a:pt x="3100039" y="0"/>
                </a:moveTo>
                <a:lnTo>
                  <a:pt x="3100039" y="356839"/>
                </a:lnTo>
                <a:lnTo>
                  <a:pt x="0" y="356839"/>
                </a:lnTo>
                <a:lnTo>
                  <a:pt x="0" y="1170878"/>
                </a:lnTo>
                <a:lnTo>
                  <a:pt x="602165" y="1170878"/>
                </a:lnTo>
              </a:path>
            </a:pathLst>
          </a:custGeom>
          <a:noFill/>
          <a:ln w="19050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2AD3D-FFAA-55FF-284F-AAF936384710}"/>
              </a:ext>
            </a:extLst>
          </p:cNvPr>
          <p:cNvSpPr/>
          <p:nvPr/>
        </p:nvSpPr>
        <p:spPr>
          <a:xfrm>
            <a:off x="5185317" y="4259766"/>
            <a:ext cx="4070195" cy="1750741"/>
          </a:xfrm>
          <a:custGeom>
            <a:avLst/>
            <a:gdLst>
              <a:gd name="connsiteX0" fmla="*/ 0 w 4070195"/>
              <a:gd name="connsiteY0" fmla="*/ 1750741 h 1750741"/>
              <a:gd name="connsiteX1" fmla="*/ 4070195 w 4070195"/>
              <a:gd name="connsiteY1" fmla="*/ 1750741 h 1750741"/>
              <a:gd name="connsiteX2" fmla="*/ 4070195 w 4070195"/>
              <a:gd name="connsiteY2" fmla="*/ 0 h 1750741"/>
              <a:gd name="connsiteX3" fmla="*/ 2408663 w 4070195"/>
              <a:gd name="connsiteY3" fmla="*/ 0 h 1750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70195" h="1750741">
                <a:moveTo>
                  <a:pt x="0" y="1750741"/>
                </a:moveTo>
                <a:lnTo>
                  <a:pt x="4070195" y="1750741"/>
                </a:lnTo>
                <a:lnTo>
                  <a:pt x="4070195" y="0"/>
                </a:lnTo>
                <a:lnTo>
                  <a:pt x="2408663" y="0"/>
                </a:lnTo>
              </a:path>
            </a:pathLst>
          </a:custGeom>
          <a:noFill/>
          <a:ln>
            <a:solidFill>
              <a:srgbClr val="00B05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1BECA34-3884-8878-30EC-AEF5039E200A}"/>
              </a:ext>
            </a:extLst>
          </p:cNvPr>
          <p:cNvSpPr txBox="1"/>
          <p:nvPr/>
        </p:nvSpPr>
        <p:spPr>
          <a:xfrm>
            <a:off x="7656033" y="3768958"/>
            <a:ext cx="15994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i="0" u="none" strike="noStrike" baseline="0" dirty="0">
                <a:solidFill>
                  <a:srgbClr val="17A217"/>
                </a:solidFill>
                <a:cs typeface="Arial" panose="020B0604020202020204" pitchFamily="34" charset="0"/>
              </a:rPr>
              <a:t>plug in F</a:t>
            </a:r>
            <a:endParaRPr lang="zh-CN" altLang="en-US" sz="2400" u="sng" dirty="0">
              <a:solidFill>
                <a:srgbClr val="17A217"/>
              </a:solidFill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BE3AC3-2986-9143-EC84-E2358E5D72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7967" y="6200925"/>
            <a:ext cx="2694119" cy="64145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6695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BC3B251-4636-313D-6729-8842FE01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715" y="881590"/>
            <a:ext cx="8927641" cy="28369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C5B28E-10A4-598F-D13C-7B7772FF8228}"/>
              </a:ext>
            </a:extLst>
          </p:cNvPr>
          <p:cNvSpPr txBox="1">
            <a:spLocks/>
          </p:cNvSpPr>
          <p:nvPr/>
        </p:nvSpPr>
        <p:spPr>
          <a:xfrm>
            <a:off x="0" y="62448"/>
            <a:ext cx="12192000" cy="11967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zh-CN" sz="6000" dirty="0">
                <a:solidFill>
                  <a:srgbClr val="011893"/>
                </a:solidFill>
                <a:latin typeface="+mn-lt"/>
              </a:rPr>
              <a:t>Example 5.20: A Conical Pendulum</a:t>
            </a:r>
            <a:endParaRPr lang="en-US" altLang="zh-CN" sz="6000" i="1" dirty="0">
              <a:solidFill>
                <a:srgbClr val="01189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9EEBA59-1007-B0ED-14FA-64CE14F7D4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39"/>
          <a:stretch/>
        </p:blipFill>
        <p:spPr>
          <a:xfrm>
            <a:off x="9668257" y="3316224"/>
            <a:ext cx="2523744" cy="33162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8470A5-4EC1-FA10-B224-C43BCABBE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932" y="3756353"/>
            <a:ext cx="9090361" cy="310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2765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BC3B251-4636-313D-6729-8842FE01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715" y="881590"/>
            <a:ext cx="8927641" cy="28369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C5B28E-10A4-598F-D13C-7B7772FF8228}"/>
              </a:ext>
            </a:extLst>
          </p:cNvPr>
          <p:cNvSpPr txBox="1">
            <a:spLocks/>
          </p:cNvSpPr>
          <p:nvPr/>
        </p:nvSpPr>
        <p:spPr>
          <a:xfrm>
            <a:off x="0" y="62448"/>
            <a:ext cx="12192000" cy="11967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zh-CN" sz="6000" dirty="0">
                <a:solidFill>
                  <a:srgbClr val="011893"/>
                </a:solidFill>
                <a:latin typeface="+mn-lt"/>
              </a:rPr>
              <a:t>Example 5.20: A Conical Pendulum</a:t>
            </a:r>
            <a:endParaRPr lang="en-US" altLang="zh-CN" sz="6000" i="1" dirty="0">
              <a:solidFill>
                <a:srgbClr val="01189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9EEBA59-1007-B0ED-14FA-64CE14F7D4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39"/>
          <a:stretch/>
        </p:blipFill>
        <p:spPr>
          <a:xfrm>
            <a:off x="9668257" y="3316224"/>
            <a:ext cx="2523744" cy="33162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00D706-261F-B752-206A-6D020DD01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117" y="4133288"/>
            <a:ext cx="9389327" cy="21667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D392645-0011-17A6-8A9B-80FF1F1E71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534" y="1139129"/>
            <a:ext cx="2384153" cy="287625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75F689-9A2A-4F02-FA19-39D68A0914B3}"/>
              </a:ext>
            </a:extLst>
          </p:cNvPr>
          <p:cNvCxnSpPr>
            <a:cxnSpLocks/>
          </p:cNvCxnSpPr>
          <p:nvPr/>
        </p:nvCxnSpPr>
        <p:spPr>
          <a:xfrm>
            <a:off x="1874520" y="3971467"/>
            <a:ext cx="1943100" cy="234773"/>
          </a:xfrm>
          <a:prstGeom prst="line">
            <a:avLst/>
          </a:prstGeom>
          <a:ln w="28575">
            <a:solidFill>
              <a:srgbClr val="00B05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2024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BF9A3-D856-4D62-6863-4EEE10A35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92EA6-B07F-B1E8-FDB9-2D68AE2796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B8900E-0EE7-E600-EC8B-B2DA48688D1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224422-B89B-CCC1-4605-0CEF34C08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870" y="0"/>
            <a:ext cx="94402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503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5B28E-10A4-598F-D13C-7B7772FF8228}"/>
              </a:ext>
            </a:extLst>
          </p:cNvPr>
          <p:cNvSpPr txBox="1">
            <a:spLocks/>
          </p:cNvSpPr>
          <p:nvPr/>
        </p:nvSpPr>
        <p:spPr>
          <a:xfrm>
            <a:off x="0" y="62448"/>
            <a:ext cx="12192000" cy="11967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zh-CN" sz="6000" dirty="0">
                <a:solidFill>
                  <a:srgbClr val="011893"/>
                </a:solidFill>
                <a:latin typeface="+mn-lt"/>
              </a:rPr>
              <a:t>Example 5.22: Rounding a banked curve</a:t>
            </a:r>
            <a:endParaRPr lang="en-US" altLang="zh-CN" sz="6000" i="1" dirty="0">
              <a:solidFill>
                <a:srgbClr val="01189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4BCF4A-B98C-E786-BE13-84A7688BB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81" y="1080738"/>
            <a:ext cx="7926649" cy="25768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D71F3E-790D-1A30-A164-4F0F7559ED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65" b="12860"/>
          <a:stretch/>
        </p:blipFill>
        <p:spPr>
          <a:xfrm>
            <a:off x="0" y="3657599"/>
            <a:ext cx="5135626" cy="25768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83B9B7-FADA-AF23-0640-FA67BE8600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26" t="2468" b="3855"/>
          <a:stretch/>
        </p:blipFill>
        <p:spPr>
          <a:xfrm>
            <a:off x="9367341" y="1259206"/>
            <a:ext cx="2824659" cy="46723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5A23F1-E924-8EDC-6F7B-A9668FB7D99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2191" b="47201"/>
          <a:stretch/>
        </p:blipFill>
        <p:spPr>
          <a:xfrm>
            <a:off x="5180491" y="3634603"/>
            <a:ext cx="3257720" cy="5382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482272D-2B15-2208-64C8-F479589FD53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22" t="4575" r="5171" b="15464"/>
          <a:stretch/>
        </p:blipFill>
        <p:spPr>
          <a:xfrm>
            <a:off x="5455920" y="5790793"/>
            <a:ext cx="2895600" cy="10047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9FDBAC6-420B-1CC0-3D22-AB9AAB0AF8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7525"/>
          <a:stretch/>
        </p:blipFill>
        <p:spPr>
          <a:xfrm>
            <a:off x="5180491" y="4765318"/>
            <a:ext cx="4186850" cy="432994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D5C08FD-E481-2E5C-E7F2-BB1E88258F7C}"/>
              </a:ext>
            </a:extLst>
          </p:cNvPr>
          <p:cNvSpPr/>
          <p:nvPr/>
        </p:nvSpPr>
        <p:spPr>
          <a:xfrm>
            <a:off x="6229350" y="4067175"/>
            <a:ext cx="1819275" cy="300897"/>
          </a:xfrm>
          <a:custGeom>
            <a:avLst/>
            <a:gdLst>
              <a:gd name="connsiteX0" fmla="*/ 0 w 1819275"/>
              <a:gd name="connsiteY0" fmla="*/ 409575 h 409575"/>
              <a:gd name="connsiteX1" fmla="*/ 0 w 1819275"/>
              <a:gd name="connsiteY1" fmla="*/ 152400 h 409575"/>
              <a:gd name="connsiteX2" fmla="*/ 1819275 w 1819275"/>
              <a:gd name="connsiteY2" fmla="*/ 152400 h 409575"/>
              <a:gd name="connsiteX3" fmla="*/ 1819275 w 1819275"/>
              <a:gd name="connsiteY3" fmla="*/ 0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9275" h="409575">
                <a:moveTo>
                  <a:pt x="0" y="409575"/>
                </a:moveTo>
                <a:lnTo>
                  <a:pt x="0" y="152400"/>
                </a:lnTo>
                <a:lnTo>
                  <a:pt x="1819275" y="152400"/>
                </a:lnTo>
                <a:lnTo>
                  <a:pt x="1819275" y="0"/>
                </a:lnTo>
              </a:path>
            </a:pathLst>
          </a:custGeom>
          <a:noFill/>
          <a:ln>
            <a:tailEnd type="stealt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6A17459-8083-6BC8-3075-95D16D039A1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207"/>
          <a:stretch/>
        </p:blipFill>
        <p:spPr>
          <a:xfrm>
            <a:off x="5991225" y="4240284"/>
            <a:ext cx="1408051" cy="3853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FD09A5D-EB33-AC20-2023-2B1E877D1B6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-1" b="7691"/>
          <a:stretch/>
        </p:blipFill>
        <p:spPr>
          <a:xfrm>
            <a:off x="6289650" y="5264221"/>
            <a:ext cx="2200201" cy="362673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F8D349F-DDCF-82DB-3868-BFA9ED02A933}"/>
              </a:ext>
            </a:extLst>
          </p:cNvPr>
          <p:cNvCxnSpPr/>
          <p:nvPr/>
        </p:nvCxnSpPr>
        <p:spPr>
          <a:xfrm flipV="1">
            <a:off x="6435725" y="5080404"/>
            <a:ext cx="0" cy="2358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33442BCC-97A3-1524-E2CA-4A1215AAD6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58571" y="5878835"/>
            <a:ext cx="167640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0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Number Placeholder 4">
            <a:extLst>
              <a:ext uri="{FF2B5EF4-FFF2-40B4-BE49-F238E27FC236}">
                <a16:creationId xmlns:a16="http://schemas.microsoft.com/office/drawing/2014/main" id="{E39D1726-5C4D-E598-D9BA-C8AFE2DD7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451546FE-CC58-46BB-8F26-80F4BB6E08F8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46</a:t>
            </a:fld>
            <a:endParaRPr lang="en-US" altLang="en-US"/>
          </a:p>
        </p:txBody>
      </p:sp>
      <p:pic>
        <p:nvPicPr>
          <p:cNvPr id="66563" name="Picture 3">
            <a:extLst>
              <a:ext uri="{FF2B5EF4-FFF2-40B4-BE49-F238E27FC236}">
                <a16:creationId xmlns:a16="http://schemas.microsoft.com/office/drawing/2014/main" id="{4BBF70F8-25F1-A5EE-5ABA-4222A3A53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1950" y="260351"/>
            <a:ext cx="1943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6564" name="Picture 3">
            <a:extLst>
              <a:ext uri="{FF2B5EF4-FFF2-40B4-BE49-F238E27FC236}">
                <a16:creationId xmlns:a16="http://schemas.microsoft.com/office/drawing/2014/main" id="{71D21D13-17C5-FBFA-6DA8-140119F40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31950" y="4237039"/>
            <a:ext cx="5327650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6565" name="Picture 4">
            <a:extLst>
              <a:ext uri="{FF2B5EF4-FFF2-40B4-BE49-F238E27FC236}">
                <a16:creationId xmlns:a16="http://schemas.microsoft.com/office/drawing/2014/main" id="{9B1CCC1D-DF5D-1CD9-0CFF-9060D64B7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62675" y="5229226"/>
            <a:ext cx="4046538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2710" name="TextBox 10">
            <a:extLst>
              <a:ext uri="{FF2B5EF4-FFF2-40B4-BE49-F238E27FC236}">
                <a16:creationId xmlns:a16="http://schemas.microsoft.com/office/drawing/2014/main" id="{B1678C1E-788A-7E5F-7DE7-A06A5F44AD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1" y="838200"/>
            <a:ext cx="20478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000" b="1" u="sng">
                <a:solidFill>
                  <a:srgbClr val="0070C0"/>
                </a:solidFill>
              </a:rPr>
              <a:t>Laws of Motion</a:t>
            </a:r>
          </a:p>
        </p:txBody>
      </p:sp>
      <p:pic>
        <p:nvPicPr>
          <p:cNvPr id="66567" name="Picture 7">
            <a:extLst>
              <a:ext uri="{FF2B5EF4-FFF2-40B4-BE49-F238E27FC236}">
                <a16:creationId xmlns:a16="http://schemas.microsoft.com/office/drawing/2014/main" id="{26EC1765-31DB-3906-9287-616019AC0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40013" y="1196976"/>
            <a:ext cx="6997700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5">
            <a:extLst>
              <a:ext uri="{FF2B5EF4-FFF2-40B4-BE49-F238E27FC236}">
                <a16:creationId xmlns:a16="http://schemas.microsoft.com/office/drawing/2014/main" id="{88C54802-6A22-CC0F-5E29-854A50DB2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411" y="3785351"/>
            <a:ext cx="2384153" cy="28762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C5B28E-10A4-598F-D13C-7B7772FF8228}"/>
              </a:ext>
            </a:extLst>
          </p:cNvPr>
          <p:cNvSpPr txBox="1">
            <a:spLocks/>
          </p:cNvSpPr>
          <p:nvPr/>
        </p:nvSpPr>
        <p:spPr>
          <a:xfrm>
            <a:off x="0" y="227548"/>
            <a:ext cx="12192000" cy="11967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zh-CN" sz="6000" dirty="0">
                <a:solidFill>
                  <a:srgbClr val="011893"/>
                </a:solidFill>
                <a:latin typeface="+mn-lt"/>
              </a:rPr>
              <a:t>Summary (will be tested)</a:t>
            </a:r>
            <a:endParaRPr lang="en-US" altLang="zh-CN" sz="6000" i="1" dirty="0">
              <a:solidFill>
                <a:srgbClr val="01189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10E56-7C92-1B5F-0BB2-80430EAC8F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60" t="64787" b="3929"/>
          <a:stretch/>
        </p:blipFill>
        <p:spPr>
          <a:xfrm>
            <a:off x="0" y="1467104"/>
            <a:ext cx="3708399" cy="10930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881FC1-D877-5626-091A-251326A257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8982" y="3785351"/>
            <a:ext cx="2614778" cy="28762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358688-B874-69C3-1E5D-32DF2D69B2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65" b="12860"/>
          <a:stretch/>
        </p:blipFill>
        <p:spPr>
          <a:xfrm>
            <a:off x="8468944" y="1168760"/>
            <a:ext cx="3723056" cy="186808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0824AF73-5FED-D3B1-4DB7-2FC694A7EC08}"/>
              </a:ext>
            </a:extLst>
          </p:cNvPr>
          <p:cNvGrpSpPr/>
          <p:nvPr/>
        </p:nvGrpSpPr>
        <p:grpSpPr>
          <a:xfrm>
            <a:off x="57166" y="3785350"/>
            <a:ext cx="2525372" cy="3072649"/>
            <a:chOff x="336393" y="3429000"/>
            <a:chExt cx="2818253" cy="3429000"/>
          </a:xfrm>
        </p:grpSpPr>
        <p:pic>
          <p:nvPicPr>
            <p:cNvPr id="15" name="图片 7">
              <a:extLst>
                <a:ext uri="{FF2B5EF4-FFF2-40B4-BE49-F238E27FC236}">
                  <a16:creationId xmlns:a16="http://schemas.microsoft.com/office/drawing/2014/main" id="{3B79B878-EE0A-33CC-B1BB-9B0B5FA70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8954" y="4000885"/>
              <a:ext cx="2285692" cy="2857115"/>
            </a:xfrm>
            <a:prstGeom prst="rect">
              <a:avLst/>
            </a:prstGeom>
          </p:spPr>
        </p:pic>
        <p:pic>
          <p:nvPicPr>
            <p:cNvPr id="16" name="图片 5">
              <a:extLst>
                <a:ext uri="{FF2B5EF4-FFF2-40B4-BE49-F238E27FC236}">
                  <a16:creationId xmlns:a16="http://schemas.microsoft.com/office/drawing/2014/main" id="{70475864-48BD-7422-F116-59F155AD4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6393" y="3429000"/>
              <a:ext cx="1718599" cy="1196758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4987B77-718E-9D43-6753-89BAF841FF1C}"/>
              </a:ext>
            </a:extLst>
          </p:cNvPr>
          <p:cNvGrpSpPr/>
          <p:nvPr/>
        </p:nvGrpSpPr>
        <p:grpSpPr>
          <a:xfrm>
            <a:off x="10143844" y="3638637"/>
            <a:ext cx="2048156" cy="3143290"/>
            <a:chOff x="9359106" y="3153903"/>
            <a:chExt cx="2364007" cy="3628024"/>
          </a:xfrm>
        </p:grpSpPr>
        <p:pic>
          <p:nvPicPr>
            <p:cNvPr id="18" name="图片 7">
              <a:extLst>
                <a:ext uri="{FF2B5EF4-FFF2-40B4-BE49-F238E27FC236}">
                  <a16:creationId xmlns:a16="http://schemas.microsoft.com/office/drawing/2014/main" id="{B3569892-F0D0-7A07-BFED-3F12EAD50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59106" y="4625758"/>
              <a:ext cx="2342760" cy="2156169"/>
            </a:xfrm>
            <a:prstGeom prst="rect">
              <a:avLst/>
            </a:prstGeom>
          </p:spPr>
        </p:pic>
        <p:pic>
          <p:nvPicPr>
            <p:cNvPr id="20" name="图片 9">
              <a:extLst>
                <a:ext uri="{FF2B5EF4-FFF2-40B4-BE49-F238E27FC236}">
                  <a16:creationId xmlns:a16="http://schemas.microsoft.com/office/drawing/2014/main" id="{BFEC029A-0BE2-9FD4-EA53-B40A0A7F0C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18522"/>
            <a:stretch/>
          </p:blipFill>
          <p:spPr>
            <a:xfrm>
              <a:off x="9380353" y="3153903"/>
              <a:ext cx="2342760" cy="2034122"/>
            </a:xfrm>
            <a:prstGeom prst="rect">
              <a:avLst/>
            </a:prstGeom>
          </p:spPr>
        </p:pic>
      </p:grpSp>
      <p:pic>
        <p:nvPicPr>
          <p:cNvPr id="21" name="图片 2">
            <a:extLst>
              <a:ext uri="{FF2B5EF4-FFF2-40B4-BE49-F238E27FC236}">
                <a16:creationId xmlns:a16="http://schemas.microsoft.com/office/drawing/2014/main" id="{7A31B22A-BC9C-652C-4175-9F000617AA3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707" b="1655"/>
          <a:stretch/>
        </p:blipFill>
        <p:spPr>
          <a:xfrm>
            <a:off x="4008406" y="1516330"/>
            <a:ext cx="4021013" cy="173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419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Slide Number Placeholder 1">
            <a:extLst>
              <a:ext uri="{FF2B5EF4-FFF2-40B4-BE49-F238E27FC236}">
                <a16:creationId xmlns:a16="http://schemas.microsoft.com/office/drawing/2014/main" id="{EB07603B-AF2C-D204-6B54-023AFCC1C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73412397-A2A6-4836-BF11-B4FA8FDC444B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5</a:t>
            </a:fld>
            <a:endParaRPr lang="en-US" altLang="en-US"/>
          </a:p>
        </p:txBody>
      </p:sp>
      <p:pic>
        <p:nvPicPr>
          <p:cNvPr id="53252" name="Picture 2">
            <a:extLst>
              <a:ext uri="{FF2B5EF4-FFF2-40B4-BE49-F238E27FC236}">
                <a16:creationId xmlns:a16="http://schemas.microsoft.com/office/drawing/2014/main" id="{4431BD03-B3E3-CD0F-CC70-BC6794ECA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5418" y="177993"/>
            <a:ext cx="611505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3253" name="Picture 5">
            <a:extLst>
              <a:ext uri="{FF2B5EF4-FFF2-40B4-BE49-F238E27FC236}">
                <a16:creationId xmlns:a16="http://schemas.microsoft.com/office/drawing/2014/main" id="{58E9C4F6-6A1C-4572-7C95-EB1907014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79767" y="1355726"/>
            <a:ext cx="4358711" cy="5000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3254" name="Picture 8">
            <a:extLst>
              <a:ext uri="{FF2B5EF4-FFF2-40B4-BE49-F238E27FC236}">
                <a16:creationId xmlns:a16="http://schemas.microsoft.com/office/drawing/2014/main" id="{6528ADA8-5CC3-A279-0C7B-91EF18073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0744" y="874713"/>
            <a:ext cx="11610511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4279" name="Picture 9">
            <a:extLst>
              <a:ext uri="{FF2B5EF4-FFF2-40B4-BE49-F238E27FC236}">
                <a16:creationId xmlns:a16="http://schemas.microsoft.com/office/drawing/2014/main" id="{4EEDEA33-4CD4-03D8-CB25-D0D4B14D2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98404" y="2407853"/>
            <a:ext cx="4514757" cy="750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4280" name="Picture 10">
            <a:extLst>
              <a:ext uri="{FF2B5EF4-FFF2-40B4-BE49-F238E27FC236}">
                <a16:creationId xmlns:a16="http://schemas.microsoft.com/office/drawing/2014/main" id="{F5E7E302-F45C-E49A-6476-05A167073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12472" y="3412413"/>
            <a:ext cx="4664677" cy="750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4281" name="Picture 7">
            <a:extLst>
              <a:ext uri="{FF2B5EF4-FFF2-40B4-BE49-F238E27FC236}">
                <a16:creationId xmlns:a16="http://schemas.microsoft.com/office/drawing/2014/main" id="{C37419D7-A2BA-D31E-14B5-A9DD21B9F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98404" y="1461293"/>
            <a:ext cx="5047829" cy="677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Slide Number Placeholder 1">
            <a:extLst>
              <a:ext uri="{FF2B5EF4-FFF2-40B4-BE49-F238E27FC236}">
                <a16:creationId xmlns:a16="http://schemas.microsoft.com/office/drawing/2014/main" id="{AE31D7E2-10A2-D57B-809C-2FBC3004E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4EF500D2-7D25-418C-BE27-B60FA4FFB61E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6</a:t>
            </a:fld>
            <a:endParaRPr lang="en-US" altLang="en-US"/>
          </a:p>
        </p:txBody>
      </p:sp>
      <p:pic>
        <p:nvPicPr>
          <p:cNvPr id="54276" name="Picture 2">
            <a:extLst>
              <a:ext uri="{FF2B5EF4-FFF2-40B4-BE49-F238E27FC236}">
                <a16:creationId xmlns:a16="http://schemas.microsoft.com/office/drawing/2014/main" id="{B25A80B0-2081-4D93-F062-5DCB5669E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74825" y="333375"/>
            <a:ext cx="611505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4277" name="Picture 5">
            <a:extLst>
              <a:ext uri="{FF2B5EF4-FFF2-40B4-BE49-F238E27FC236}">
                <a16:creationId xmlns:a16="http://schemas.microsoft.com/office/drawing/2014/main" id="{062BCE1D-AFE1-2B8C-BB81-76D5756AF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83338" y="1355726"/>
            <a:ext cx="3956050" cy="4538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4278" name="Picture 2">
            <a:extLst>
              <a:ext uri="{FF2B5EF4-FFF2-40B4-BE49-F238E27FC236}">
                <a16:creationId xmlns:a16="http://schemas.microsoft.com/office/drawing/2014/main" id="{FA57FB58-0256-AD3C-A7BC-FAAC08C28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1" y="841376"/>
            <a:ext cx="896461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5303" name="Picture 7">
            <a:extLst>
              <a:ext uri="{FF2B5EF4-FFF2-40B4-BE49-F238E27FC236}">
                <a16:creationId xmlns:a16="http://schemas.microsoft.com/office/drawing/2014/main" id="{B3D0415B-C1F7-76F5-800E-B29357707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58950" y="1562101"/>
            <a:ext cx="4440238" cy="59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aphicFrame>
        <p:nvGraphicFramePr>
          <p:cNvPr id="55304" name="Object 1">
            <a:extLst>
              <a:ext uri="{FF2B5EF4-FFF2-40B4-BE49-F238E27FC236}">
                <a16:creationId xmlns:a16="http://schemas.microsoft.com/office/drawing/2014/main" id="{F1D3C8E8-16E0-9F68-5398-299646DABE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65514" y="2349501"/>
          <a:ext cx="1366837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533169" imgH="241195" progId="Equation.3">
                  <p:embed/>
                </p:oleObj>
              </mc:Choice>
              <mc:Fallback>
                <p:oleObj name="方程式" r:id="rId6" imgW="533169" imgH="241195" progId="Equation.3">
                  <p:embed/>
                  <p:pic>
                    <p:nvPicPr>
                      <p:cNvPr id="55304" name="Object 1">
                        <a:extLst>
                          <a:ext uri="{FF2B5EF4-FFF2-40B4-BE49-F238E27FC236}">
                            <a16:creationId xmlns:a16="http://schemas.microsoft.com/office/drawing/2014/main" id="{F1D3C8E8-16E0-9F68-5398-299646DABE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5514" y="2349501"/>
                        <a:ext cx="1366837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5" name="Object 2">
            <a:extLst>
              <a:ext uri="{FF2B5EF4-FFF2-40B4-BE49-F238E27FC236}">
                <a16:creationId xmlns:a16="http://schemas.microsoft.com/office/drawing/2014/main" id="{8D21BA31-CAA9-A0D6-9651-D17841DF546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48076" y="2924175"/>
          <a:ext cx="893763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8" imgW="368140" imgH="177723" progId="Equation.3">
                  <p:embed/>
                </p:oleObj>
              </mc:Choice>
              <mc:Fallback>
                <p:oleObj name="方程式" r:id="rId8" imgW="368140" imgH="177723" progId="Equation.3">
                  <p:embed/>
                  <p:pic>
                    <p:nvPicPr>
                      <p:cNvPr id="55305" name="Object 2">
                        <a:extLst>
                          <a:ext uri="{FF2B5EF4-FFF2-40B4-BE49-F238E27FC236}">
                            <a16:creationId xmlns:a16="http://schemas.microsoft.com/office/drawing/2014/main" id="{8D21BA31-CAA9-A0D6-9651-D17841DF546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8076" y="2924175"/>
                        <a:ext cx="893763" cy="43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6" name="TextBox 3">
            <a:extLst>
              <a:ext uri="{FF2B5EF4-FFF2-40B4-BE49-F238E27FC236}">
                <a16:creationId xmlns:a16="http://schemas.microsoft.com/office/drawing/2014/main" id="{EE7C76CC-EEB6-AB1B-8EDE-B149B9407D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6276" y="3394075"/>
            <a:ext cx="13731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/>
              <a:t>Weightless!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BC10827A-F814-A467-A97A-BFACB83058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951539" y="115888"/>
            <a:ext cx="4561290" cy="60960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Multiple Objects</a:t>
            </a:r>
          </a:p>
        </p:txBody>
      </p:sp>
      <p:sp>
        <p:nvSpPr>
          <p:cNvPr id="62468" name="Slide Number Placeholder 1">
            <a:extLst>
              <a:ext uri="{FF2B5EF4-FFF2-40B4-BE49-F238E27FC236}">
                <a16:creationId xmlns:a16="http://schemas.microsoft.com/office/drawing/2014/main" id="{EC360816-0BBA-4718-2C99-99449CA5B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1BBAC398-9054-48BD-8001-1BDF0FCAA2B3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7</a:t>
            </a:fld>
            <a:endParaRPr lang="en-US" altLang="en-US"/>
          </a:p>
        </p:txBody>
      </p:sp>
      <p:pic>
        <p:nvPicPr>
          <p:cNvPr id="62469" name="Picture 1">
            <a:extLst>
              <a:ext uri="{FF2B5EF4-FFF2-40B4-BE49-F238E27FC236}">
                <a16:creationId xmlns:a16="http://schemas.microsoft.com/office/drawing/2014/main" id="{DC19094A-4DBB-C9BC-DDAC-8F2709E39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260351"/>
            <a:ext cx="3937000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0" name="Picture 3">
            <a:extLst>
              <a:ext uri="{FF2B5EF4-FFF2-40B4-BE49-F238E27FC236}">
                <a16:creationId xmlns:a16="http://schemas.microsoft.com/office/drawing/2014/main" id="{B2AB71C1-8611-C08D-21AC-1FCC3FE6C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981076"/>
            <a:ext cx="77787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1" name="Rectangle 4">
            <a:extLst>
              <a:ext uri="{FF2B5EF4-FFF2-40B4-BE49-F238E27FC236}">
                <a16:creationId xmlns:a16="http://schemas.microsoft.com/office/drawing/2014/main" id="{9E5B3ADA-D303-ABD4-E392-D10E390FAD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951" y="836613"/>
            <a:ext cx="576263" cy="431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/>
          </a:p>
        </p:txBody>
      </p:sp>
      <p:pic>
        <p:nvPicPr>
          <p:cNvPr id="56329" name="Picture 5">
            <a:extLst>
              <a:ext uri="{FF2B5EF4-FFF2-40B4-BE49-F238E27FC236}">
                <a16:creationId xmlns:a16="http://schemas.microsoft.com/office/drawing/2014/main" id="{378B36F1-3755-95C1-6894-0D55E7846C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9" y="1628775"/>
            <a:ext cx="3836987" cy="349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5" name="Picture 10">
            <a:extLst>
              <a:ext uri="{FF2B5EF4-FFF2-40B4-BE49-F238E27FC236}">
                <a16:creationId xmlns:a16="http://schemas.microsoft.com/office/drawing/2014/main" id="{169929FE-5C4F-7B34-F857-0CCE12567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43700" y="1581150"/>
            <a:ext cx="1562100" cy="369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6331" name="Picture 11">
            <a:extLst>
              <a:ext uri="{FF2B5EF4-FFF2-40B4-BE49-F238E27FC236}">
                <a16:creationId xmlns:a16="http://schemas.microsoft.com/office/drawing/2014/main" id="{0F641B5E-980A-4E74-B777-F4A331D1E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472489" y="2220914"/>
            <a:ext cx="1228725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Slide Number Placeholder 1">
            <a:extLst>
              <a:ext uri="{FF2B5EF4-FFF2-40B4-BE49-F238E27FC236}">
                <a16:creationId xmlns:a16="http://schemas.microsoft.com/office/drawing/2014/main" id="{66B13CC0-4334-67A8-EBE8-F589C20F9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0DA5B4AB-E98A-4184-B516-A84AB64F7DCC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8</a:t>
            </a:fld>
            <a:endParaRPr lang="en-US" altLang="en-US"/>
          </a:p>
        </p:txBody>
      </p:sp>
      <p:pic>
        <p:nvPicPr>
          <p:cNvPr id="56324" name="Picture 2">
            <a:extLst>
              <a:ext uri="{FF2B5EF4-FFF2-40B4-BE49-F238E27FC236}">
                <a16:creationId xmlns:a16="http://schemas.microsoft.com/office/drawing/2014/main" id="{724DCA97-27A1-059E-791E-FD776592A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8300" y="404814"/>
            <a:ext cx="8382000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6325" name="Picture 3">
            <a:extLst>
              <a:ext uri="{FF2B5EF4-FFF2-40B4-BE49-F238E27FC236}">
                <a16:creationId xmlns:a16="http://schemas.microsoft.com/office/drawing/2014/main" id="{A1C2D243-0A26-D1F0-71E9-B65711E42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6564" y="825500"/>
            <a:ext cx="3762375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6326" name="Picture 4">
            <a:extLst>
              <a:ext uri="{FF2B5EF4-FFF2-40B4-BE49-F238E27FC236}">
                <a16:creationId xmlns:a16="http://schemas.microsoft.com/office/drawing/2014/main" id="{613E662F-C02F-D7BB-2CC7-093903637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37526" y="841376"/>
            <a:ext cx="2519363" cy="201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7351" name="Picture 5">
            <a:extLst>
              <a:ext uri="{FF2B5EF4-FFF2-40B4-BE49-F238E27FC236}">
                <a16:creationId xmlns:a16="http://schemas.microsoft.com/office/drawing/2014/main" id="{E9A08012-D3DC-F288-D580-10C459A4E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38301" y="1873251"/>
            <a:ext cx="809625" cy="202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7352" name="Picture 6">
            <a:extLst>
              <a:ext uri="{FF2B5EF4-FFF2-40B4-BE49-F238E27FC236}">
                <a16:creationId xmlns:a16="http://schemas.microsoft.com/office/drawing/2014/main" id="{83EDF32D-CBF3-8053-6329-67C5C14AD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37464" y="2887664"/>
            <a:ext cx="2790825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7353" name="Picture 7">
            <a:extLst>
              <a:ext uri="{FF2B5EF4-FFF2-40B4-BE49-F238E27FC236}">
                <a16:creationId xmlns:a16="http://schemas.microsoft.com/office/drawing/2014/main" id="{5B6D1E18-5370-47B1-FFB4-02CE1D643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698751" y="2786064"/>
            <a:ext cx="2981325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7354" name="Picture 8">
            <a:extLst>
              <a:ext uri="{FF2B5EF4-FFF2-40B4-BE49-F238E27FC236}">
                <a16:creationId xmlns:a16="http://schemas.microsoft.com/office/drawing/2014/main" id="{210E8BEF-0A74-1577-6180-B3BCDA595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552951" y="4064000"/>
            <a:ext cx="3571875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7355" name="Picture 9">
            <a:extLst>
              <a:ext uri="{FF2B5EF4-FFF2-40B4-BE49-F238E27FC236}">
                <a16:creationId xmlns:a16="http://schemas.microsoft.com/office/drawing/2014/main" id="{6B295A6D-BC22-E03A-4AA8-948B4EFAC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499225" y="3214688"/>
            <a:ext cx="1600200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7356" name="Picture 10">
            <a:extLst>
              <a:ext uri="{FF2B5EF4-FFF2-40B4-BE49-F238E27FC236}">
                <a16:creationId xmlns:a16="http://schemas.microsoft.com/office/drawing/2014/main" id="{95F4D6FB-FD95-99A5-25E9-A8E3B9C4E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598613" y="4108451"/>
            <a:ext cx="25908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7357" name="Picture 11">
            <a:extLst>
              <a:ext uri="{FF2B5EF4-FFF2-40B4-BE49-F238E27FC236}">
                <a16:creationId xmlns:a16="http://schemas.microsoft.com/office/drawing/2014/main" id="{6D90D817-E5CC-52B8-D825-22543A1C6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738313" y="4935539"/>
            <a:ext cx="2476500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7358" name="Picture 12">
            <a:extLst>
              <a:ext uri="{FF2B5EF4-FFF2-40B4-BE49-F238E27FC236}">
                <a16:creationId xmlns:a16="http://schemas.microsoft.com/office/drawing/2014/main" id="{18237F66-4928-782C-CE75-01FD1A48E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1741489" y="5667376"/>
            <a:ext cx="2714625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7359" name="Picture 13">
            <a:extLst>
              <a:ext uri="{FF2B5EF4-FFF2-40B4-BE49-F238E27FC236}">
                <a16:creationId xmlns:a16="http://schemas.microsoft.com/office/drawing/2014/main" id="{B2FE00F6-1D93-38E3-218C-0E0922F24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5475288" y="5400675"/>
            <a:ext cx="4819650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7360" name="Picture 14">
            <a:extLst>
              <a:ext uri="{FF2B5EF4-FFF2-40B4-BE49-F238E27FC236}">
                <a16:creationId xmlns:a16="http://schemas.microsoft.com/office/drawing/2014/main" id="{6DD47103-5B5F-A2A0-18B2-DD6B03305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5475288" y="5862638"/>
            <a:ext cx="25336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7361" name="Right Arrow 2">
            <a:extLst>
              <a:ext uri="{FF2B5EF4-FFF2-40B4-BE49-F238E27FC236}">
                <a16:creationId xmlns:a16="http://schemas.microsoft.com/office/drawing/2014/main" id="{5CFEAFC0-E48C-422C-C86C-31D8B6812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3738" y="3097214"/>
            <a:ext cx="696912" cy="484187"/>
          </a:xfrm>
          <a:prstGeom prst="rightArrow">
            <a:avLst>
              <a:gd name="adj1" fmla="val 50000"/>
              <a:gd name="adj2" fmla="val 50011"/>
            </a:avLst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/>
          </a:p>
        </p:txBody>
      </p:sp>
      <p:sp>
        <p:nvSpPr>
          <p:cNvPr id="57362" name="Right Arrow 24">
            <a:extLst>
              <a:ext uri="{FF2B5EF4-FFF2-40B4-BE49-F238E27FC236}">
                <a16:creationId xmlns:a16="http://schemas.microsoft.com/office/drawing/2014/main" id="{D0CC549C-0B61-9608-98B7-D78D976C3D4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178300" y="4002089"/>
            <a:ext cx="349250" cy="48418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61" grpId="0" animBg="1"/>
      <p:bldP spid="5736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2A4C78DF-28F3-77BA-1590-E3436F4199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Forces of Friction 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9837EA77-BBA1-81E9-795D-897DB29B3D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altLang="en-US"/>
              <a:t>When an object is in motion on a surface or through a viscous medium, there will be a resistance to the motion. This resistance is called the </a:t>
            </a:r>
            <a:r>
              <a:rPr lang="en-US" altLang="en-US" i="1"/>
              <a:t>force of friction.</a:t>
            </a:r>
            <a:endParaRPr lang="en-US" altLang="en-US"/>
          </a:p>
          <a:p>
            <a:pPr marL="0" indent="0"/>
            <a:r>
              <a:rPr lang="en-US" altLang="en-US"/>
              <a:t>Experiments show that friction is proportional to the normal force, is opposite the direction of motion and parallel to the surfaces in contact.</a:t>
            </a:r>
          </a:p>
          <a:p>
            <a:pPr lvl="1" eaLnBrk="1" hangingPunct="1"/>
            <a:r>
              <a:rPr lang="en-US" altLang="en-US" i="1"/>
              <a:t>ƒ</a:t>
            </a:r>
            <a:r>
              <a:rPr lang="en-US" altLang="en-US" i="1" baseline="-25000"/>
              <a:t>s</a:t>
            </a:r>
            <a:r>
              <a:rPr lang="en-US" altLang="en-US"/>
              <a:t> </a:t>
            </a:r>
            <a:r>
              <a:rPr lang="en-US" altLang="en-US">
                <a:latin typeface="Symbol" panose="05050102010706020507" pitchFamily="18" charset="2"/>
              </a:rPr>
              <a:t>£</a:t>
            </a:r>
            <a:r>
              <a:rPr lang="en-US" altLang="en-US"/>
              <a:t> </a:t>
            </a:r>
            <a:r>
              <a:rPr lang="en-US" altLang="en-US" i="1"/>
              <a:t>µ</a:t>
            </a:r>
            <a:r>
              <a:rPr lang="en-US" altLang="en-US" baseline="-25000"/>
              <a:t>s</a:t>
            </a:r>
            <a:r>
              <a:rPr lang="en-US" altLang="en-US"/>
              <a:t> </a:t>
            </a:r>
            <a:r>
              <a:rPr lang="en-US" altLang="en-US" i="1"/>
              <a:t>n</a:t>
            </a:r>
            <a:r>
              <a:rPr lang="en-US" altLang="en-US"/>
              <a:t> and </a:t>
            </a:r>
            <a:r>
              <a:rPr lang="en-US" altLang="en-US" i="1"/>
              <a:t>ƒ</a:t>
            </a:r>
            <a:r>
              <a:rPr lang="en-US" altLang="en-US" i="1" baseline="-25000"/>
              <a:t>k</a:t>
            </a:r>
            <a:r>
              <a:rPr lang="en-US" altLang="en-US"/>
              <a:t>= </a:t>
            </a:r>
            <a:r>
              <a:rPr lang="en-US" altLang="en-US" i="1"/>
              <a:t>µ</a:t>
            </a:r>
            <a:r>
              <a:rPr lang="en-US" altLang="en-US" i="1" baseline="-25000"/>
              <a:t>k</a:t>
            </a:r>
            <a:r>
              <a:rPr lang="en-US" altLang="en-US" i="1"/>
              <a:t> n</a:t>
            </a:r>
          </a:p>
          <a:p>
            <a:pPr lvl="2" eaLnBrk="1" hangingPunct="1"/>
            <a:r>
              <a:rPr lang="el-GR" altLang="en-US" sz="1800">
                <a:latin typeface="Lucida Grande"/>
                <a:cs typeface="Arial" panose="020B0604020202020204" pitchFamily="34" charset="0"/>
              </a:rPr>
              <a:t>μ</a:t>
            </a:r>
            <a:r>
              <a:rPr lang="en-US" altLang="en-US" sz="1800">
                <a:cs typeface="Arial" panose="020B0604020202020204" pitchFamily="34" charset="0"/>
              </a:rPr>
              <a:t> is the </a:t>
            </a:r>
            <a:r>
              <a:rPr lang="en-US" altLang="en-US" sz="1800" b="1">
                <a:cs typeface="Arial" panose="020B0604020202020204" pitchFamily="34" charset="0"/>
              </a:rPr>
              <a:t>coefficient of friction</a:t>
            </a:r>
            <a:r>
              <a:rPr lang="en-US" altLang="en-US" sz="1800">
                <a:cs typeface="Arial" panose="020B0604020202020204" pitchFamily="34" charset="0"/>
              </a:rPr>
              <a:t>; n is the normal force</a:t>
            </a:r>
            <a:endParaRPr lang="el-GR" altLang="en-US" sz="1800">
              <a:cs typeface="Arial" panose="020B0604020202020204" pitchFamily="34" charset="0"/>
            </a:endParaRPr>
          </a:p>
          <a:p>
            <a:pPr lvl="1" eaLnBrk="1" hangingPunct="1"/>
            <a:r>
              <a:rPr lang="en-US" altLang="en-US"/>
              <a:t>These equations relate the </a:t>
            </a:r>
            <a:r>
              <a:rPr lang="en-US" altLang="en-US" b="1"/>
              <a:t>magnitudes</a:t>
            </a:r>
            <a:r>
              <a:rPr lang="en-US" altLang="en-US"/>
              <a:t> of the forces; they are not vector equations.</a:t>
            </a:r>
          </a:p>
        </p:txBody>
      </p:sp>
      <p:sp>
        <p:nvSpPr>
          <p:cNvPr id="64517" name="Slide Number Placeholder 1">
            <a:extLst>
              <a:ext uri="{FF2B5EF4-FFF2-40B4-BE49-F238E27FC236}">
                <a16:creationId xmlns:a16="http://schemas.microsoft.com/office/drawing/2014/main" id="{11EB0568-13CB-9756-B77E-64E0909E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05E5CD17-66D3-4153-92BE-C1633ED5BF51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9</a:t>
            </a:fld>
            <a:endParaRPr lang="en-US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689</Words>
  <Application>Microsoft Office PowerPoint</Application>
  <PresentationFormat>Widescreen</PresentationFormat>
  <Paragraphs>114</Paragraphs>
  <Slides>47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8" baseType="lpstr">
      <vt:lpstr>Eurostile-BoldCondensed</vt:lpstr>
      <vt:lpstr>Times-Roman</vt:lpstr>
      <vt:lpstr>Arial</vt:lpstr>
      <vt:lpstr>Calibri</vt:lpstr>
      <vt:lpstr>Calibri Light</vt:lpstr>
      <vt:lpstr>Lucida Grande</vt:lpstr>
      <vt:lpstr>Symbol</vt:lpstr>
      <vt:lpstr>Times New Roman</vt:lpstr>
      <vt:lpstr>Office Theme</vt:lpstr>
      <vt:lpstr>方程式</vt:lpstr>
      <vt:lpstr>Equation</vt:lpstr>
      <vt:lpstr>Applying Newton’s 2nd law:</vt:lpstr>
      <vt:lpstr>Objects under net force</vt:lpstr>
      <vt:lpstr>PowerPoint Presentation</vt:lpstr>
      <vt:lpstr>PowerPoint Presentation</vt:lpstr>
      <vt:lpstr>PowerPoint Presentation</vt:lpstr>
      <vt:lpstr>PowerPoint Presentation</vt:lpstr>
      <vt:lpstr>Multiple Objects</vt:lpstr>
      <vt:lpstr>PowerPoint Presentation</vt:lpstr>
      <vt:lpstr>Forces of Friction </vt:lpstr>
      <vt:lpstr>Static Friction</vt:lpstr>
      <vt:lpstr>Kinetic Friction</vt:lpstr>
      <vt:lpstr>Some Coefficients of Friction</vt:lpstr>
      <vt:lpstr>Think about it!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yip cho tung</dc:creator>
  <cp:lastModifiedBy>yip cho tung</cp:lastModifiedBy>
  <cp:revision>3</cp:revision>
  <dcterms:created xsi:type="dcterms:W3CDTF">2025-03-09T08:55:01Z</dcterms:created>
  <dcterms:modified xsi:type="dcterms:W3CDTF">2025-03-19T14:00:10Z</dcterms:modified>
</cp:coreProperties>
</file>